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14"/>
  </p:notesMasterIdLst>
  <p:sldIdLst>
    <p:sldId id="256" r:id="rId3"/>
    <p:sldId id="257" r:id="rId4"/>
    <p:sldId id="262" r:id="rId5"/>
    <p:sldId id="261" r:id="rId6"/>
    <p:sldId id="264" r:id="rId7"/>
    <p:sldId id="263" r:id="rId8"/>
    <p:sldId id="265" r:id="rId9"/>
    <p:sldId id="266" r:id="rId10"/>
    <p:sldId id="267" r:id="rId11"/>
    <p:sldId id="258"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41"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9T16:38:28.667"/>
    </inkml:context>
    <inkml:brush xml:id="br0">
      <inkml:brushProperty name="width" value="0.21167" units="cm"/>
      <inkml:brushProperty name="height" value="0.21167" units="cm"/>
      <inkml:brushProperty name="ignorePressure" value="1"/>
    </inkml:brush>
    <inkml:brush xml:id="br1">
      <inkml:brushProperty name="width" value="0.21167" units="cm"/>
      <inkml:brushProperty name="height" value="0.21167" units="cm"/>
      <inkml:brushProperty name="color" value="#3165BB"/>
      <inkml:brushProperty name="fitToCurve" value="1"/>
      <inkml:brushProperty name="ignorePressure" value="1"/>
    </inkml:brush>
  </inkml:definitions>
  <inkml:trace contextRef="#ctx0" brushRef="#br0">2107 529,'-3'42,"-5"-2,-5-1,-7-3,-3-2,-5-1,-3-6,-5-2,-2-7,-3-2,0-6,-3-5,1-5,-1-5,3-5,0-6,3-2,2-7,5-2,3-6,5-1,3-2,7-3,5-1,5-2,6 1,5 1,5 2,7 1,3 3,5 2,3 4,5 3,2 5,3 6,0 4,3 5,-1 5,1 5,-3 5,0 4,-3 6,-2 5,-5 3,-3 4,-5 2,-3 3,-7 1,-5 2,-5 1</inkml:trace>
  <inkml:trace contextRef="#ctx0" brushRef="#br1" timeOffset="1">109 245,'2'-1,"3"-4,1 3,3-4,4-6,0 0,-2-2,-1-2,0 1,0 1,0-3,-1-1,5 1,-1 0,2 0,4 3,2 2,3 1,-5 5,-1 3,0 3,-3 1,-2 3,-1-6,-4-1,5-2,5 4,-3-2,3 0,0 0,0 1,2 2,1 2,-6-2,3-2,0 2,3 2,-5-2,1 3,-4 0,-3 1,3 2,0 4,-1-1,-6-1,2-1,1 3,0-7,0 6,4 0,3 3,1-1,-9 1,3-2,-3 0,2 3,0 1,0-4,0-2,3-3,-2 2,6 0,-2 0,-2 4,-2 1,4-2,-2 5,0-3,-3-4,1-2,-2 2,2 3,-3 1,4-3,-4-3,5-1,5-1,-3-2,1-1,4 4,-2-3,-8-4,3 2,4 0,-4 0,0 0,1 0,6 0,-3 0,1 0,-2 0,2 0,0 0,-5 0,0 0,-3 0,2-5,1-2,2 0,-1 0,-4-4,0 4,-5-4,-3 3</inkml:trace>
  <inkml:trace contextRef="#ctx0" brushRef="#br1" timeOffset="2">2025 259,'2'-2,"3"-2,1 2,3-4,4-6,0-1,-2 0,-1-3,0 1,0 1,0-3,0-1,3 1,0 0,2 0,4 3,2 2,3 1,-5 5,-1 3,0 3,-3 1,-2 2,-1-4,-4-2,5-2,5 4,-3-2,3-1,0 1,0 2,2 1,1 1,-6-1,3-1,0 1,3 1,-4-1,-1 3,-3 1,-3 0,3 2,0 4,-1-1,-6-1,3-1,-1 2,2-6,-2 7,5-1,3 3,1-1,-9 1,3-2,-2 0,0 3,1 0,0-2,0-3,3-3,-1 2,4-1,-1 2,-2 3,-2 1,4-3,-2 7,0-4,-3-4,2-2,-4 2,3 2,-2 2,2-2,-3-4,5-1,5-1,-3-2,2-1,2 4,-1-4,-8-2,3 1,4 0,-4 0,0 0,2 0,4 0,-2 0,1 0,-2 0,2 0,0 0,-5 0,0 0,-3 0,2-5,1-2,2 0,-1 0,-3-4,-2 3,-4-2,-3 2</inkml:trace>
  <inkml:trace contextRef="#ctx0" brushRef="#br1" timeOffset="3">2162 565,'4'1,"0"-1,7-1,4-4,3-1,-5-1,0 2,-3-3,2 2,1-2,-4-2,3 2,-4-3,4-1,1 2,-3-2,8 2,1 0,-1 6,-3 2,2 4,2-2,-1 0,-3 0,3 0,-3 0,3 0,-3 0,1 0,2 0,4 0,-4 0,1 0,3 0,-8 4,-1-1,1 4,0-1,3 3,-4 0,-3-1,1-2,2-1,-3 1,2 0,1 2,2 2,-4-2,2-2,0 2,2-2,-3 3,-4 0,0 1,0-1,2-4,3-4,0 4,-3 1,2 0,4 2,0-2,1-2,2 2,3-2,-3-1,1-2,1-1,-4-1,-2 1,1 1,4-1,-2-1,-4 1,4 1,-3-1,3-1,2 1,-3 1,-3-5,4-3,-3 1,3 3,-5-3</inkml:trace>
  <inkml:trace contextRef="#ctx0" brushRef="#br1" timeOffset="4">1 588,'7'2,"1"-6,3-6,2-4,2-3,-2 1,0 4,-1 0,6 1,5-3,-3 2,-6-5,3-1,-4 2,0 3,7 3,-1 1,3 0,2 3,-1 3,3-1,4 3,0-2,-3 0,5 1,-5 7,-7 4,2 2,2 9,-1 3,-2-1,-1-3,5 0,1-5,-5 3,1 3,-3 1,-4 1,3-4,0-1,3-6,1 1,2-1,-6 7,1 2,7-6,3-3,3-7,-5 0,6-1,2-2,-4-1,-2-1,4 1,0 1,-4-1,-4-11,0-1,-4 3,-1-4,3 3,-2-4,-3 2</inkml:trace>
  <inkml:trace contextRef="#ctx0" brushRef="#br1" timeOffset="5">1256 748,'1'1,"5"9,0-4,1 1,1 7,-2 6,-1-1,2 2,-4-1,0 2,-1 1,3-3,1-2,1 1,-3-4,-1 1,3-4,3 1,-5-5,0 3,-6 1,0 2,2 3,2-1,-2 3,-2-2,2 2,2 1,-2-2,-2-1,2 2,2 1,-2-2,-2 2,2-1,2-1,-2 2,-2 1,2 7,2-3,-2-2,-2-2,2-5,2-1,-2 0,-2-1,2 8,2-2,-2-2,-2 1,2-4,2 4,-2 1,-2-2,2-1,2 1,-2 2,-2-6,2 3,2-2,-2 7,-2-7,2 4,2 1,-2-5,-2 1,2 0,2-3,-2-1,-2 2,2-3,2-8</inkml:trace>
  <inkml:trace contextRef="#ctx0" brushRef="#br1" timeOffset="6">2142 650,'-2'0,"6"0,7 4,0 4,1 2,-1-2,1 1,-4 4,-2-1,3-1,2 0,2 4,-3 3,-3-1,-2-3,3 1,-2 1,0-1,0 4,2-2,-1-3,-2-2,1 1,-2 0,-1 1,-2 4,-1 4,-1-2,1-2,1 4,-1 2,2 6,-2-3,-2 4,2-5,2-6,-2 1,-2 1,2 1,2-3,-2 3,-2-1,-2 2,2 3,0-3,2-1,2 5,-7 3,0-5,0-2,4-4,-3 2,1-1,0-2,1 1,2 0,2-2,-2 1,-2 2,2-4,2 1,-2 4,-2-5,2 1,2 4,-2-5,-7-2,-1-2,3-1,2-3,-1 2,3 1,1 2,1 0,-1 3,-1 1,1-2,1-1,-1-7,-1-2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4T08:41:18.016"/>
    </inkml:context>
    <inkml:brush xml:id="br0">
      <inkml:brushProperty name="width" value="0.21167" units="cm"/>
      <inkml:brushProperty name="height" value="0.21167" units="cm"/>
      <inkml:brushProperty name="ignorePressure" value="1"/>
    </inkml:brush>
    <inkml:brush xml:id="br1">
      <inkml:brushProperty name="width" value="0.21167" units="cm"/>
      <inkml:brushProperty name="height" value="0.21167" units="cm"/>
      <inkml:brushProperty name="color" value="#3165BB"/>
      <inkml:brushProperty name="fitToCurve" value="1"/>
      <inkml:brushProperty name="ignorePressure" value="1"/>
    </inkml:brush>
  </inkml:definitions>
  <inkml:trace contextRef="#ctx0" brushRef="#br0">2107 529,'-3'42,"-5"-2,-5-1,-7-3,-3-2,-5-1,-3-6,-5-2,-2-7,-3-2,0-6,-3-5,1-5,-1-5,3-5,0-6,3-2,2-7,5-2,3-6,5-1,3-2,7-3,5-1,5-2,6 1,5 1,5 2,7 1,3 3,5 2,3 4,5 3,2 5,3 6,0 4,3 5,-1 5,1 5,-3 5,0 4,-3 6,-2 5,-5 3,-3 4,-5 2,-3 3,-7 1,-5 2,-5 1</inkml:trace>
  <inkml:trace contextRef="#ctx0" brushRef="#br1" timeOffset="1">109 245,'2'-1,"3"-4,1 3,3-4,4-6,0 0,-2-2,-1-2,0 1,0 1,0-3,-1-1,5 1,-1 0,2 0,4 3,2 2,3 1,-5 5,-1 3,0 3,-3 1,-2 3,-1-6,-4-1,5-2,5 4,-3-2,3 0,0 0,0 1,2 2,1 2,-6-2,3-2,0 2,3 2,-5-2,1 3,-4 0,-3 1,3 2,0 4,-1-1,-6-1,2-1,1 3,0-7,0 6,4 0,3 3,1-1,-9 1,3-2,-3 0,2 3,0 1,0-4,0-2,3-3,-2 2,6 0,-2 0,-2 4,-2 1,4-2,-2 5,0-3,-3-4,1-2,-2 2,2 3,-3 1,4-3,-4-3,5-1,5-1,-3-2,1-1,4 4,-2-3,-8-4,3 2,4 0,-4 0,0 0,1 0,6 0,-3 0,1 0,-2 0,2 0,0 0,-5 0,0 0,-3 0,2-5,1-2,2 0,-1 0,-4-4,0 4,-5-4,-3 3</inkml:trace>
  <inkml:trace contextRef="#ctx0" brushRef="#br1" timeOffset="2">2025 259,'2'-2,"3"-2,1 2,3-4,4-6,0-1,-2 0,-1-3,0 1,0 1,0-3,0-1,3 1,0 0,2 0,4 3,2 2,3 1,-5 5,-1 3,0 3,-3 1,-2 2,-1-4,-4-2,5-2,5 4,-3-2,3-1,0 1,0 2,2 1,1 1,-6-1,3-1,0 1,3 1,-4-1,-1 3,-3 1,-3 0,3 2,0 4,-1-1,-6-1,3-1,-1 2,2-6,-2 7,5-1,3 3,1-1,-9 1,3-2,-2 0,0 3,1 0,0-2,0-3,3-3,-1 2,4-1,-1 2,-2 3,-2 1,4-3,-2 7,0-4,-3-4,2-2,-4 2,3 2,-2 2,2-2,-3-4,5-1,5-1,-3-2,2-1,2 4,-1-4,-8-2,3 1,4 0,-4 0,0 0,2 0,4 0,-2 0,1 0,-2 0,2 0,0 0,-5 0,0 0,-3 0,2-5,1-2,2 0,-1 0,-3-4,-2 3,-4-2,-3 2</inkml:trace>
  <inkml:trace contextRef="#ctx0" brushRef="#br1" timeOffset="3">2162 565,'4'1,"0"-1,7-1,4-4,3-1,-5-1,0 2,-3-3,2 2,1-2,-4-2,3 2,-4-3,4-1,1 2,-3-2,8 2,1 0,-1 6,-3 2,2 4,2-2,-1 0,-3 0,3 0,-3 0,3 0,-3 0,1 0,2 0,4 0,-4 0,1 0,3 0,-8 4,-1-1,1 4,0-1,3 3,-4 0,-3-1,1-2,2-1,-3 1,2 0,1 2,2 2,-4-2,2-2,0 2,2-2,-3 3,-4 0,0 1,0-1,2-4,3-4,0 4,-3 1,2 0,4 2,0-2,1-2,2 2,3-2,-3-1,1-2,1-1,-4-1,-2 1,1 1,4-1,-2-1,-4 1,4 1,-3-1,3-1,2 1,-3 1,-3-5,4-3,-3 1,3 3,-5-3</inkml:trace>
  <inkml:trace contextRef="#ctx0" brushRef="#br1" timeOffset="4">1 588,'7'2,"1"-6,3-6,2-4,2-3,-2 1,0 4,-1 0,6 1,5-3,-3 2,-6-5,3-1,-4 2,0 3,7 3,-1 1,3 0,2 3,-1 3,3-1,4 3,0-2,-3 0,5 1,-5 7,-7 4,2 2,2 9,-1 3,-2-1,-1-3,5 0,1-5,-5 3,1 3,-3 1,-4 1,3-4,0-1,3-6,1 1,2-1,-6 7,1 2,7-6,3-3,3-7,-5 0,6-1,2-2,-4-1,-2-1,4 1,0 1,-4-1,-4-11,0-1,-4 3,-1-4,3 3,-2-4,-3 2</inkml:trace>
  <inkml:trace contextRef="#ctx0" brushRef="#br1" timeOffset="5">1256 748,'1'1,"5"9,0-4,1 1,1 7,-2 6,-1-1,2 2,-4-1,0 2,-1 1,3-3,1-2,1 1,-3-4,-1 1,3-4,3 1,-5-5,0 3,-6 1,0 2,2 3,2-1,-2 3,-2-2,2 2,2 1,-2-2,-2-1,2 2,2 1,-2-2,-2 2,2-1,2-1,-2 2,-2 1,2 7,2-3,-2-2,-2-2,2-5,2-1,-2 0,-2-1,2 8,2-2,-2-2,-2 1,2-4,2 4,-2 1,-2-2,2-1,2 1,-2 2,-2-6,2 3,2-2,-2 7,-2-7,2 4,2 1,-2-5,-2 1,2 0,2-3,-2-1,-2 2,2-3,2-8</inkml:trace>
  <inkml:trace contextRef="#ctx0" brushRef="#br1" timeOffset="6">2142 650,'-2'0,"6"0,7 4,0 4,1 2,-1-2,1 1,-4 4,-2-1,3-1,2 0,2 4,-3 3,-3-1,-2-3,3 1,-2 1,0-1,0 4,2-2,-1-3,-2-2,1 1,-2 0,-1 1,-2 4,-1 4,-1-2,1-2,1 4,-1 2,2 6,-2-3,-2 4,2-5,2-6,-2 1,-2 1,2 1,2-3,-2 3,-2-1,-2 2,2 3,0-3,2-1,2 5,-7 3,0-5,0-2,4-4,-3 2,1-1,0-2,1 1,2 0,2-2,-2 1,-2 2,2-4,2 1,-2 4,-2-5,2 1,2 4,-2-5,-7-2,-1-2,3-1,2-3,-1 2,3 1,1 2,1 0,-1 3,-1 1,1-2,1-1,-1-7,-1-2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14T09:06:20.467"/>
    </inkml:context>
    <inkml:brush xml:id="br0">
      <inkml:brushProperty name="width" value="0.21167" units="cm"/>
      <inkml:brushProperty name="height" value="0.21167" units="cm"/>
      <inkml:brushProperty name="ignorePressure" value="1"/>
    </inkml:brush>
    <inkml:brush xml:id="br1">
      <inkml:brushProperty name="width" value="0.21167" units="cm"/>
      <inkml:brushProperty name="height" value="0.21167" units="cm"/>
      <inkml:brushProperty name="color" value="#3165BB"/>
      <inkml:brushProperty name="fitToCurve" value="1"/>
      <inkml:brushProperty name="ignorePressure" value="1"/>
    </inkml:brush>
  </inkml:definitions>
  <inkml:trace contextRef="#ctx0" brushRef="#br0">2107 529,'-3'42,"-5"-2,-5-1,-7-3,-3-2,-5-1,-3-6,-5-2,-2-7,-3-2,0-6,-3-5,1-5,-1-5,3-5,0-6,3-2,2-7,5-2,3-6,5-1,3-2,7-3,5-1,5-2,6 1,5 1,5 2,7 1,3 3,5 2,3 4,5 3,2 5,3 6,0 4,3 5,-1 5,1 5,-3 5,0 4,-3 6,-2 5,-5 3,-3 4,-5 2,-3 3,-7 1,-5 2,-5 1</inkml:trace>
  <inkml:trace contextRef="#ctx0" brushRef="#br1" timeOffset="1">109 245,'2'-1,"3"-4,1 3,3-4,4-6,0 0,-2-2,-1-2,0 1,0 1,0-3,-1-1,5 1,-1 0,2 0,4 3,2 2,3 1,-5 5,-1 3,0 3,-3 1,-2 3,-1-6,-4-1,5-2,5 4,-3-2,3 0,0 0,0 1,2 2,1 2,-6-2,3-2,0 2,3 2,-5-2,1 3,-4 0,-3 1,3 2,0 4,-1-1,-6-1,2-1,1 3,0-7,0 6,4 0,3 3,1-1,-9 1,3-2,-3 0,2 3,0 1,0-4,0-2,3-3,-2 2,6 0,-2 0,-2 4,-2 1,4-2,-2 5,0-3,-3-4,1-2,-2 2,2 3,-3 1,4-3,-4-3,5-1,5-1,-3-2,1-1,4 4,-2-3,-8-4,3 2,4 0,-4 0,0 0,1 0,6 0,-3 0,1 0,-2 0,2 0,0 0,-5 0,0 0,-3 0,2-5,1-2,2 0,-1 0,-4-4,0 4,-5-4,-3 3</inkml:trace>
  <inkml:trace contextRef="#ctx0" brushRef="#br1" timeOffset="2">2025 259,'2'-2,"3"-2,1 2,3-4,4-6,0-1,-2 0,-1-3,0 1,0 1,0-3,0-1,3 1,0 0,2 0,4 3,2 2,3 1,-5 5,-1 3,0 3,-3 1,-2 2,-1-4,-4-2,5-2,5 4,-3-2,3-1,0 1,0 2,2 1,1 1,-6-1,3-1,0 1,3 1,-4-1,-1 3,-3 1,-3 0,3 2,0 4,-1-1,-6-1,3-1,-1 2,2-6,-2 7,5-1,3 3,1-1,-9 1,3-2,-2 0,0 3,1 0,0-2,0-3,3-3,-1 2,4-1,-1 2,-2 3,-2 1,4-3,-2 7,0-4,-3-4,2-2,-4 2,3 2,-2 2,2-2,-3-4,5-1,5-1,-3-2,2-1,2 4,-1-4,-8-2,3 1,4 0,-4 0,0 0,2 0,4 0,-2 0,1 0,-2 0,2 0,0 0,-5 0,0 0,-3 0,2-5,1-2,2 0,-1 0,-3-4,-2 3,-4-2,-3 2</inkml:trace>
  <inkml:trace contextRef="#ctx0" brushRef="#br1" timeOffset="3">2162 565,'4'1,"0"-1,7-1,4-4,3-1,-5-1,0 2,-3-3,2 2,1-2,-4-2,3 2,-4-3,4-1,1 2,-3-2,8 2,1 0,-1 6,-3 2,2 4,2-2,-1 0,-3 0,3 0,-3 0,3 0,-3 0,1 0,2 0,4 0,-4 0,1 0,3 0,-8 4,-1-1,1 4,0-1,3 3,-4 0,-3-1,1-2,2-1,-3 1,2 0,1 2,2 2,-4-2,2-2,0 2,2-2,-3 3,-4 0,0 1,0-1,2-4,3-4,0 4,-3 1,2 0,4 2,0-2,1-2,2 2,3-2,-3-1,1-2,1-1,-4-1,-2 1,1 1,4-1,-2-1,-4 1,4 1,-3-1,3-1,2 1,-3 1,-3-5,4-3,-3 1,3 3,-5-3</inkml:trace>
  <inkml:trace contextRef="#ctx0" brushRef="#br1" timeOffset="4">1 588,'7'2,"1"-6,3-6,2-4,2-3,-2 1,0 4,-1 0,6 1,5-3,-3 2,-6-5,3-1,-4 2,0 3,7 3,-1 1,3 0,2 3,-1 3,3-1,4 3,0-2,-3 0,5 1,-5 7,-7 4,2 2,2 9,-1 3,-2-1,-1-3,5 0,1-5,-5 3,1 3,-3 1,-4 1,3-4,0-1,3-6,1 1,2-1,-6 7,1 2,7-6,3-3,3-7,-5 0,6-1,2-2,-4-1,-2-1,4 1,0 1,-4-1,-4-11,0-1,-4 3,-1-4,3 3,-2-4,-3 2</inkml:trace>
  <inkml:trace contextRef="#ctx0" brushRef="#br1" timeOffset="5">1256 748,'1'1,"5"9,0-4,1 1,1 7,-2 6,-1-1,2 2,-4-1,0 2,-1 1,3-3,1-2,1 1,-3-4,-1 1,3-4,3 1,-5-5,0 3,-6 1,0 2,2 3,2-1,-2 3,-2-2,2 2,2 1,-2-2,-2-1,2 2,2 1,-2-2,-2 2,2-1,2-1,-2 2,-2 1,2 7,2-3,-2-2,-2-2,2-5,2-1,-2 0,-2-1,2 8,2-2,-2-2,-2 1,2-4,2 4,-2 1,-2-2,2-1,2 1,-2 2,-2-6,2 3,2-2,-2 7,-2-7,2 4,2 1,-2-5,-2 1,2 0,2-3,-2-1,-2 2,2-3,2-8</inkml:trace>
  <inkml:trace contextRef="#ctx0" brushRef="#br1" timeOffset="6">2142 650,'-2'0,"6"0,7 4,0 4,1 2,-1-2,1 1,-4 4,-2-1,3-1,2 0,2 4,-3 3,-3-1,-2-3,3 1,-2 1,0-1,0 4,2-2,-1-3,-2-2,1 1,-2 0,-1 1,-2 4,-1 4,-1-2,1-2,1 4,-1 2,2 6,-2-3,-2 4,2-5,2-6,-2 1,-2 1,2 1,2-3,-2 3,-2-1,-2 2,2 3,0-3,2-1,2 5,-7 3,0-5,0-2,4-4,-3 2,1-1,0-2,1 1,2 0,2-2,-2 1,-2 2,2-4,2 1,-2 4,-2-5,2 1,2 4,-2-5,-7-2,-1-2,3-1,2-3,-1 2,3 1,1 2,1 0,-1 3,-1 1,1-2,1-1,-1-7,-1-2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8EEEC-9EB1-4869-81F7-00943214A683}" type="datetimeFigureOut">
              <a:rPr lang="en-US" smtClean="0"/>
              <a:t>6/14/2022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348B0-E0E1-43A9-93D0-BDC7EDAAFD6B}" type="slidenum">
              <a:rPr lang="en-US" smtClean="0"/>
              <a:t>‹#›</a:t>
            </a:fld>
            <a:endParaRPr lang="en-US"/>
          </a:p>
        </p:txBody>
      </p:sp>
    </p:spTree>
    <p:extLst>
      <p:ext uri="{BB962C8B-B14F-4D97-AF65-F5344CB8AC3E}">
        <p14:creationId xmlns:p14="http://schemas.microsoft.com/office/powerpoint/2010/main" val="2790734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800" dirty="0">
                <a:effectLst/>
                <a:latin typeface="等线" panose="02010600030101010101" pitchFamily="2" charset="-122"/>
                <a:ea typeface="等线" panose="02010600030101010101" pitchFamily="2" charset="-122"/>
                <a:cs typeface="Arial" panose="020B0604020202020204" pitchFamily="34" charset="0"/>
              </a:rPr>
              <a:t>Aprender a programar es similar a aprender a escribir o leer. Esta abre una infinidad de posibilidades, pues ofrece una manera de interactuar con la computadora y resolver tantos problemas teoréticos o prácticos de la vida. Por ejemplo, programar es un prerrequisito para estudiar inteligencia artificial (IA). Simplemente desde este punto de vista, programar es (y es muy probable que será) una habilidad fundamental para el futuro no distante, en la cual inteligencia artificial formará parte funcional de nuestras vidas. Aquello es sin siquiera haber mencionado que programar abre posibilidades para resolver problemas que concierne procesamiento de datos, diseño de software, realizar investigaciones científicas, entre otras actividades. Programación también está siendo y será integrado en los distintos sectores de la sociedad, como la educación, medicina, economía y las artes.  Entonces no importa qué edad tengas o cuáles son tus preferencias de estudio en el futuro, programar puede volverse una porción íntegra y funcional de lo que aprendes. </a:t>
            </a:r>
            <a:endParaRPr lang="en-GB" sz="1800" dirty="0">
              <a:effectLst/>
              <a:latin typeface="等线" panose="02010600030101010101" pitchFamily="2" charset="-122"/>
              <a:ea typeface="等线" panose="02010600030101010101" pitchFamily="2" charset="-122"/>
              <a:cs typeface="Arial" panose="020B0604020202020204" pitchFamily="34" charset="0"/>
            </a:endParaRPr>
          </a:p>
          <a:p>
            <a:endParaRPr lang="es-419" dirty="0"/>
          </a:p>
        </p:txBody>
      </p:sp>
      <p:sp>
        <p:nvSpPr>
          <p:cNvPr id="4" name="Slide Number Placeholder 3"/>
          <p:cNvSpPr>
            <a:spLocks noGrp="1"/>
          </p:cNvSpPr>
          <p:nvPr>
            <p:ph type="sldNum" sz="quarter" idx="5"/>
          </p:nvPr>
        </p:nvSpPr>
        <p:spPr/>
        <p:txBody>
          <a:bodyPr/>
          <a:lstStyle/>
          <a:p>
            <a:fld id="{F05938F8-1071-4B0E-A3B2-ED1F46C633DB}" type="slidenum">
              <a:rPr lang="es-419" smtClean="0"/>
              <a:t>11</a:t>
            </a:fld>
            <a:endParaRPr lang="es-419"/>
          </a:p>
        </p:txBody>
      </p:sp>
    </p:spTree>
    <p:extLst>
      <p:ext uri="{BB962C8B-B14F-4D97-AF65-F5344CB8AC3E}">
        <p14:creationId xmlns:p14="http://schemas.microsoft.com/office/powerpoint/2010/main" val="1125714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6/14/2022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9898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6/14/2022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9682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6/14/2022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839293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E00-3E23-4088-ADF1-4DA881217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8F787D-0F2C-42C7-848B-D46B9B2FE8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27A68-C9C4-49E1-A6DD-37898528FBDB}"/>
              </a:ext>
            </a:extLst>
          </p:cNvPr>
          <p:cNvSpPr>
            <a:spLocks noGrp="1"/>
          </p:cNvSpPr>
          <p:nvPr>
            <p:ph type="dt" sz="half" idx="10"/>
          </p:nvPr>
        </p:nvSpPr>
        <p:spPr/>
        <p:txBody>
          <a:bodyPr/>
          <a:lstStyle/>
          <a:p>
            <a:fld id="{96041189-41E7-46DA-A2BB-19060DC4A823}" type="datetimeFigureOut">
              <a:rPr lang="en-US" smtClean="0"/>
              <a:t>6/14/2022</a:t>
            </a:fld>
            <a:endParaRPr lang="en-US" dirty="0"/>
          </a:p>
        </p:txBody>
      </p:sp>
      <p:sp>
        <p:nvSpPr>
          <p:cNvPr id="5" name="Footer Placeholder 4">
            <a:extLst>
              <a:ext uri="{FF2B5EF4-FFF2-40B4-BE49-F238E27FC236}">
                <a16:creationId xmlns:a16="http://schemas.microsoft.com/office/drawing/2014/main" id="{BCAD5E86-7930-4327-8474-B1FF66D219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70EA95-58D0-4705-9D83-16A78585B2B1}"/>
              </a:ext>
            </a:extLst>
          </p:cNvPr>
          <p:cNvSpPr>
            <a:spLocks noGrp="1"/>
          </p:cNvSpPr>
          <p:nvPr>
            <p:ph type="sldNum" sz="quarter" idx="12"/>
          </p:nvPr>
        </p:nvSpPr>
        <p:spPr/>
        <p:txBody>
          <a:bodyPr/>
          <a:lstStyle/>
          <a:p>
            <a:fld id="{0B8321BE-A688-44B9-8705-7D1B58C4A456}" type="slidenum">
              <a:rPr lang="en-US" smtClean="0"/>
              <a:t>‹#›</a:t>
            </a:fld>
            <a:endParaRPr lang="en-US" dirty="0"/>
          </a:p>
        </p:txBody>
      </p:sp>
    </p:spTree>
    <p:extLst>
      <p:ext uri="{BB962C8B-B14F-4D97-AF65-F5344CB8AC3E}">
        <p14:creationId xmlns:p14="http://schemas.microsoft.com/office/powerpoint/2010/main" val="1273687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6/14/2022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283828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6/14/2022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0912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6/14/2022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7072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6/14/2022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47334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6/14/2022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3289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6/14/2022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021202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6/14/2022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808976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6/14/2022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72846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6/14/2022</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4832919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7B3AC-4444-4447-BC45-11E90CA733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60D6A1-74F1-4B51-9884-CF709E0B6B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491AA-C4E5-40A2-92CF-864929DDA4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041189-41E7-46DA-A2BB-19060DC4A823}" type="datetimeFigureOut">
              <a:rPr lang="en-US" smtClean="0"/>
              <a:t>6/14/2022</a:t>
            </a:fld>
            <a:endParaRPr lang="en-US" dirty="0"/>
          </a:p>
        </p:txBody>
      </p:sp>
      <p:sp>
        <p:nvSpPr>
          <p:cNvPr id="5" name="Footer Placeholder 4">
            <a:extLst>
              <a:ext uri="{FF2B5EF4-FFF2-40B4-BE49-F238E27FC236}">
                <a16:creationId xmlns:a16="http://schemas.microsoft.com/office/drawing/2014/main" id="{AFD3F7BC-4BCF-44EF-96D8-ED8B24D615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D78F2FF-9115-4714-92C8-964A277F9F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8321BE-A688-44B9-8705-7D1B58C4A456}" type="slidenum">
              <a:rPr lang="en-US" smtClean="0"/>
              <a:t>‹#›</a:t>
            </a:fld>
            <a:endParaRPr lang="en-US" dirty="0"/>
          </a:p>
        </p:txBody>
      </p:sp>
    </p:spTree>
    <p:extLst>
      <p:ext uri="{BB962C8B-B14F-4D97-AF65-F5344CB8AC3E}">
        <p14:creationId xmlns:p14="http://schemas.microsoft.com/office/powerpoint/2010/main" val="2868980092"/>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www.vikypedia.in/robots-friends-ai-bumps-new-dimension-digital-marketing-arena/" TargetMode="Externa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hyperlink" Target="https://www.northeastern.edu/graduate/blog/most-popular-programming-languages/" TargetMode="External"/><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hyperlink" Target="https://www.bitdegree.org/tutorials/most-used-programming-languages/#:~:text=What%20Are%20The%20Most%20In-Demand%20Programming%20Languages%20For,list%2C%20and%20they%20may%20as%20well%20be%20right" TargetMode="External"/><Relationship Id="rId5" Type="http://schemas.openxmlformats.org/officeDocument/2006/relationships/image" Target="../media/image14.jpeg"/><Relationship Id="rId4" Type="http://schemas.openxmlformats.org/officeDocument/2006/relationships/hyperlink" Target="https://learnworthy.net/stackoverflow-listed-the-most-commonly-used-programming-languag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tarteq.net/los-6-mejores-software-de-programacion/" TargetMode="External"/><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hyperlink" Target="http://math.hws.edu/javanotes/index.html" TargetMode="External"/><Relationship Id="rId3" Type="http://schemas.openxmlformats.org/officeDocument/2006/relationships/hyperlink" Target="https://www.oracle.com/java/technologies/javase-downloads.html" TargetMode="External"/><Relationship Id="rId7" Type="http://schemas.openxmlformats.org/officeDocument/2006/relationships/hyperlink" Target="http://iran-lms.com/images/images/Books/PDF/Python-Programming_-An-Introduction-to-Computer-Science-Franklin-Beedle--Associates-2016---John-M.-Zelle.pdf"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12.xml"/><Relationship Id="rId6" Type="http://schemas.openxmlformats.org/officeDocument/2006/relationships/hyperlink" Target="https://www.anaconda.com/products/individual" TargetMode="External"/><Relationship Id="rId5" Type="http://schemas.openxmlformats.org/officeDocument/2006/relationships/hyperlink" Target="https://code.visualstudio.com/" TargetMode="External"/><Relationship Id="rId10" Type="http://schemas.openxmlformats.org/officeDocument/2006/relationships/image" Target="../media/image11.png"/><Relationship Id="rId4" Type="http://schemas.openxmlformats.org/officeDocument/2006/relationships/hyperlink" Target="https://code.visualstudio.com/docs/languages/java" TargetMode="External"/><Relationship Id="rId9" Type="http://schemas.openxmlformats.org/officeDocument/2006/relationships/customXml" Target="../ink/ink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A7E347D-B32A-4759-B7FF-FD25A9AEE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8" y="-17141"/>
            <a:ext cx="12188952" cy="6875141"/>
          </a:xfrm>
          <a:custGeom>
            <a:avLst/>
            <a:gdLst>
              <a:gd name="connsiteX0" fmla="*/ 1488154 w 12188952"/>
              <a:gd name="connsiteY0" fmla="*/ 3508108 h 6875141"/>
              <a:gd name="connsiteX1" fmla="*/ 1292116 w 12188952"/>
              <a:gd name="connsiteY1" fmla="*/ 3704145 h 6875141"/>
              <a:gd name="connsiteX2" fmla="*/ 1488154 w 12188952"/>
              <a:gd name="connsiteY2" fmla="*/ 3900182 h 6875141"/>
              <a:gd name="connsiteX3" fmla="*/ 1684192 w 12188952"/>
              <a:gd name="connsiteY3" fmla="*/ 3704145 h 6875141"/>
              <a:gd name="connsiteX4" fmla="*/ 1488154 w 12188952"/>
              <a:gd name="connsiteY4" fmla="*/ 3508108 h 6875141"/>
              <a:gd name="connsiteX5" fmla="*/ 12188951 w 12188952"/>
              <a:gd name="connsiteY5" fmla="*/ 3213837 h 6875141"/>
              <a:gd name="connsiteX6" fmla="*/ 11900948 w 12188952"/>
              <a:gd name="connsiteY6" fmla="*/ 3213837 h 6875141"/>
              <a:gd name="connsiteX7" fmla="*/ 10063117 w 12188952"/>
              <a:gd name="connsiteY7" fmla="*/ 5051668 h 6875141"/>
              <a:gd name="connsiteX8" fmla="*/ 10063117 w 12188952"/>
              <a:gd name="connsiteY8" fmla="*/ 6875141 h 6875141"/>
              <a:gd name="connsiteX9" fmla="*/ 12073153 w 12188952"/>
              <a:gd name="connsiteY9" fmla="*/ 6875141 h 6875141"/>
              <a:gd name="connsiteX10" fmla="*/ 12083467 w 12188952"/>
              <a:gd name="connsiteY10" fmla="*/ 6874620 h 6875141"/>
              <a:gd name="connsiteX11" fmla="*/ 12188951 w 12188952"/>
              <a:gd name="connsiteY11" fmla="*/ 6858522 h 6875141"/>
              <a:gd name="connsiteX12" fmla="*/ 12188951 w 12188952"/>
              <a:gd name="connsiteY12" fmla="*/ 6280730 h 6875141"/>
              <a:gd name="connsiteX13" fmla="*/ 12188952 w 12188952"/>
              <a:gd name="connsiteY13" fmla="*/ 6280729 h 6875141"/>
              <a:gd name="connsiteX14" fmla="*/ 12188952 w 12188952"/>
              <a:gd name="connsiteY14" fmla="*/ 3832194 h 6875141"/>
              <a:gd name="connsiteX15" fmla="*/ 12188951 w 12188952"/>
              <a:gd name="connsiteY15" fmla="*/ 3832194 h 6875141"/>
              <a:gd name="connsiteX16" fmla="*/ 0 w 12188952"/>
              <a:gd name="connsiteY16" fmla="*/ 2798382 h 6875141"/>
              <a:gd name="connsiteX17" fmla="*/ 0 w 12188952"/>
              <a:gd name="connsiteY17" fmla="*/ 4217834 h 6875141"/>
              <a:gd name="connsiteX18" fmla="*/ 10291 w 12188952"/>
              <a:gd name="connsiteY18" fmla="*/ 4210345 h 6875141"/>
              <a:gd name="connsiteX19" fmla="*/ 460407 w 12188952"/>
              <a:gd name="connsiteY19" fmla="*/ 3508108 h 6875141"/>
              <a:gd name="connsiteX20" fmla="*/ 10291 w 12188952"/>
              <a:gd name="connsiteY20" fmla="*/ 2805871 h 6875141"/>
              <a:gd name="connsiteX21" fmla="*/ 11563230 w 12188952"/>
              <a:gd name="connsiteY21" fmla="*/ 603215 h 6875141"/>
              <a:gd name="connsiteX22" fmla="*/ 11381044 w 12188952"/>
              <a:gd name="connsiteY22" fmla="*/ 620944 h 6875141"/>
              <a:gd name="connsiteX23" fmla="*/ 11546600 w 12188952"/>
              <a:gd name="connsiteY23" fmla="*/ 1418331 h 6875141"/>
              <a:gd name="connsiteX24" fmla="*/ 12161801 w 12188952"/>
              <a:gd name="connsiteY24" fmla="*/ 1601617 h 6875141"/>
              <a:gd name="connsiteX25" fmla="*/ 12185891 w 12188952"/>
              <a:gd name="connsiteY25" fmla="*/ 1600043 h 6875141"/>
              <a:gd name="connsiteX26" fmla="*/ 12185891 w 12188952"/>
              <a:gd name="connsiteY26" fmla="*/ 795119 h 6875141"/>
              <a:gd name="connsiteX27" fmla="*/ 12178431 w 12188952"/>
              <a:gd name="connsiteY27" fmla="*/ 786500 h 6875141"/>
              <a:gd name="connsiteX28" fmla="*/ 11563230 w 12188952"/>
              <a:gd name="connsiteY28" fmla="*/ 603215 h 6875141"/>
              <a:gd name="connsiteX29" fmla="*/ 1368216 w 12188952"/>
              <a:gd name="connsiteY29" fmla="*/ 0 h 6875141"/>
              <a:gd name="connsiteX30" fmla="*/ 0 w 12188952"/>
              <a:gd name="connsiteY30" fmla="*/ 0 h 6875141"/>
              <a:gd name="connsiteX31" fmla="*/ 0 w 12188952"/>
              <a:gd name="connsiteY31" fmla="*/ 1368215 h 6875141"/>
              <a:gd name="connsiteX32" fmla="*/ 1372241 w 12188952"/>
              <a:gd name="connsiteY32" fmla="*/ 2740456 h 6875141"/>
              <a:gd name="connsiteX33" fmla="*/ 2740456 w 12188952"/>
              <a:gd name="connsiteY33" fmla="*/ 2740456 h 6875141"/>
              <a:gd name="connsiteX34" fmla="*/ 2740456 w 12188952"/>
              <a:gd name="connsiteY34" fmla="*/ 1372240 h 6875141"/>
              <a:gd name="connsiteX35" fmla="*/ 1368216 w 12188952"/>
              <a:gd name="connsiteY35" fmla="*/ 0 h 687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88952" h="6875141">
                <a:moveTo>
                  <a:pt x="1488154" y="3508108"/>
                </a:moveTo>
                <a:cubicBezTo>
                  <a:pt x="1379885" y="3508108"/>
                  <a:pt x="1292116" y="3595877"/>
                  <a:pt x="1292116" y="3704145"/>
                </a:cubicBezTo>
                <a:cubicBezTo>
                  <a:pt x="1292116" y="3812413"/>
                  <a:pt x="1379885" y="3900182"/>
                  <a:pt x="1488154" y="3900182"/>
                </a:cubicBezTo>
                <a:cubicBezTo>
                  <a:pt x="1596423" y="3900182"/>
                  <a:pt x="1684192" y="3812413"/>
                  <a:pt x="1684192" y="3704145"/>
                </a:cubicBezTo>
                <a:cubicBezTo>
                  <a:pt x="1684192" y="3595877"/>
                  <a:pt x="1596423" y="3508108"/>
                  <a:pt x="1488154" y="3508108"/>
                </a:cubicBezTo>
                <a:close/>
                <a:moveTo>
                  <a:pt x="12188951" y="3213837"/>
                </a:moveTo>
                <a:lnTo>
                  <a:pt x="11900948" y="3213837"/>
                </a:lnTo>
                <a:cubicBezTo>
                  <a:pt x="10885931" y="3213837"/>
                  <a:pt x="10063117" y="4036651"/>
                  <a:pt x="10063117" y="5051668"/>
                </a:cubicBezTo>
                <a:lnTo>
                  <a:pt x="10063117" y="6875141"/>
                </a:lnTo>
                <a:lnTo>
                  <a:pt x="12073153" y="6875141"/>
                </a:lnTo>
                <a:lnTo>
                  <a:pt x="12083467" y="6874620"/>
                </a:lnTo>
                <a:lnTo>
                  <a:pt x="12188951" y="6858522"/>
                </a:lnTo>
                <a:lnTo>
                  <a:pt x="12188951" y="6280730"/>
                </a:lnTo>
                <a:lnTo>
                  <a:pt x="12188952" y="6280729"/>
                </a:lnTo>
                <a:lnTo>
                  <a:pt x="12188952" y="3832194"/>
                </a:lnTo>
                <a:lnTo>
                  <a:pt x="12188951" y="3832194"/>
                </a:lnTo>
                <a:close/>
                <a:moveTo>
                  <a:pt x="0" y="2798382"/>
                </a:moveTo>
                <a:lnTo>
                  <a:pt x="0" y="4217834"/>
                </a:lnTo>
                <a:lnTo>
                  <a:pt x="10291" y="4210345"/>
                </a:lnTo>
                <a:cubicBezTo>
                  <a:pt x="100314" y="4143505"/>
                  <a:pt x="460407" y="3854496"/>
                  <a:pt x="460407" y="3508108"/>
                </a:cubicBezTo>
                <a:cubicBezTo>
                  <a:pt x="460407" y="3161721"/>
                  <a:pt x="100314" y="2872711"/>
                  <a:pt x="10291" y="2805871"/>
                </a:cubicBezTo>
                <a:close/>
                <a:moveTo>
                  <a:pt x="11563230" y="603215"/>
                </a:moveTo>
                <a:cubicBezTo>
                  <a:pt x="11455784" y="606833"/>
                  <a:pt x="11381044" y="620944"/>
                  <a:pt x="11381044" y="620944"/>
                </a:cubicBezTo>
                <a:cubicBezTo>
                  <a:pt x="11381044" y="620944"/>
                  <a:pt x="11280695" y="1152426"/>
                  <a:pt x="11546600" y="1418331"/>
                </a:cubicBezTo>
                <a:cubicBezTo>
                  <a:pt x="11712792" y="1584523"/>
                  <a:pt x="11982723" y="1607645"/>
                  <a:pt x="12161801" y="1601617"/>
                </a:cubicBezTo>
                <a:lnTo>
                  <a:pt x="12185891" y="1600043"/>
                </a:lnTo>
                <a:lnTo>
                  <a:pt x="12185891" y="795119"/>
                </a:lnTo>
                <a:lnTo>
                  <a:pt x="12178431" y="786500"/>
                </a:lnTo>
                <a:cubicBezTo>
                  <a:pt x="12012240" y="620309"/>
                  <a:pt x="11742309" y="597187"/>
                  <a:pt x="11563230" y="603215"/>
                </a:cubicBezTo>
                <a:close/>
                <a:moveTo>
                  <a:pt x="1368216" y="0"/>
                </a:moveTo>
                <a:lnTo>
                  <a:pt x="0" y="0"/>
                </a:lnTo>
                <a:lnTo>
                  <a:pt x="0" y="1368215"/>
                </a:lnTo>
                <a:cubicBezTo>
                  <a:pt x="0" y="2126091"/>
                  <a:pt x="614365" y="2740456"/>
                  <a:pt x="1372241" y="2740456"/>
                </a:cubicBezTo>
                <a:lnTo>
                  <a:pt x="2740456" y="2740456"/>
                </a:lnTo>
                <a:lnTo>
                  <a:pt x="2740456" y="1372240"/>
                </a:lnTo>
                <a:cubicBezTo>
                  <a:pt x="2740456" y="614365"/>
                  <a:pt x="2126092" y="0"/>
                  <a:pt x="1368216" y="0"/>
                </a:cubicBezTo>
                <a:close/>
              </a:path>
            </a:pathLst>
          </a:custGeom>
          <a:blipFill dpi="0" rotWithShape="1">
            <a:blip r:embed="rId4">
              <a:alphaModFix amt="6000"/>
            </a:blip>
            <a:srcRect/>
            <a:tile tx="0" ty="0" sx="100000" sy="100000" flip="none" algn="tl"/>
          </a:blipFill>
          <a:ln w="9525" cap="flat">
            <a:noFill/>
            <a:prstDash val="solid"/>
            <a:miter/>
          </a:ln>
        </p:spPr>
        <p:txBody>
          <a:bodyPr rtlCol="0" anchor="ctr"/>
          <a:lstStyle/>
          <a:p>
            <a:endParaRPr lang="en-US" dirty="0"/>
          </a:p>
        </p:txBody>
      </p:sp>
      <p:sp useBgFill="1">
        <p:nvSpPr>
          <p:cNvPr id="11" name="Background Fill">
            <a:extLst>
              <a:ext uri="{FF2B5EF4-FFF2-40B4-BE49-F238E27FC236}">
                <a16:creationId xmlns:a16="http://schemas.microsoft.com/office/drawing/2014/main" id="{681F9FCB-1E38-43E9-8567-6292F4842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dirty="0">
              <a:solidFill>
                <a:schemeClr val="tx1"/>
              </a:solidFill>
            </a:endParaRPr>
          </a:p>
        </p:txBody>
      </p:sp>
      <p:pic>
        <p:nvPicPr>
          <p:cNvPr id="4" name="Video 3">
            <a:extLst>
              <a:ext uri="{FF2B5EF4-FFF2-40B4-BE49-F238E27FC236}">
                <a16:creationId xmlns:a16="http://schemas.microsoft.com/office/drawing/2014/main" id="{06F2D734-FE92-0C7F-FD1A-5A4867C0CE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r="-1" b="258"/>
          <a:stretch/>
        </p:blipFill>
        <p:spPr>
          <a:xfrm>
            <a:off x="3059" y="10"/>
            <a:ext cx="12188941" cy="6857990"/>
          </a:xfrm>
          <a:prstGeom prst="rect">
            <a:avLst/>
          </a:prstGeom>
        </p:spPr>
      </p:pic>
      <p:sp>
        <p:nvSpPr>
          <p:cNvPr id="13" name="Rectangle 12">
            <a:extLst>
              <a:ext uri="{FF2B5EF4-FFF2-40B4-BE49-F238E27FC236}">
                <a16:creationId xmlns:a16="http://schemas.microsoft.com/office/drawing/2014/main" id="{E687037D-D197-4CDD-BB5E-43AEE9E53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4EE4C0-2E22-A403-DFA5-215B2AFE20A2}"/>
              </a:ext>
            </a:extLst>
          </p:cNvPr>
          <p:cNvSpPr>
            <a:spLocks noGrp="1"/>
          </p:cNvSpPr>
          <p:nvPr>
            <p:ph type="ctrTitle"/>
          </p:nvPr>
        </p:nvSpPr>
        <p:spPr>
          <a:xfrm>
            <a:off x="482600" y="591185"/>
            <a:ext cx="7091680" cy="2047881"/>
          </a:xfrm>
        </p:spPr>
        <p:txBody>
          <a:bodyPr anchor="t">
            <a:normAutofit fontScale="90000"/>
          </a:bodyPr>
          <a:lstStyle/>
          <a:p>
            <a:pPr>
              <a:lnSpc>
                <a:spcPct val="90000"/>
              </a:lnSpc>
            </a:pPr>
            <a:r>
              <a:rPr lang="es-419" sz="5100" dirty="0">
                <a:solidFill>
                  <a:srgbClr val="FFFFFF"/>
                </a:solidFill>
              </a:rPr>
              <a:t>Prólogo: Navegando hacia la era de computación</a:t>
            </a:r>
          </a:p>
        </p:txBody>
      </p:sp>
      <p:sp>
        <p:nvSpPr>
          <p:cNvPr id="3" name="Subtitle 2">
            <a:extLst>
              <a:ext uri="{FF2B5EF4-FFF2-40B4-BE49-F238E27FC236}">
                <a16:creationId xmlns:a16="http://schemas.microsoft.com/office/drawing/2014/main" id="{FE8DD78C-3703-10B4-F64B-E78819BED33A}"/>
              </a:ext>
            </a:extLst>
          </p:cNvPr>
          <p:cNvSpPr>
            <a:spLocks noGrp="1"/>
          </p:cNvSpPr>
          <p:nvPr>
            <p:ph type="subTitle" idx="1"/>
          </p:nvPr>
        </p:nvSpPr>
        <p:spPr>
          <a:xfrm>
            <a:off x="616119" y="2186189"/>
            <a:ext cx="4407621" cy="2047881"/>
          </a:xfrm>
        </p:spPr>
        <p:txBody>
          <a:bodyPr anchor="t">
            <a:normAutofit/>
          </a:bodyPr>
          <a:lstStyle/>
          <a:p>
            <a:r>
              <a:rPr lang="es-419" dirty="0">
                <a:solidFill>
                  <a:schemeClr val="tx1">
                    <a:lumMod val="95000"/>
                    <a:lumOff val="5000"/>
                  </a:schemeClr>
                </a:solidFill>
              </a:rPr>
              <a:t>Xuelong – Estudiante de Ciencias Cognitivas</a:t>
            </a:r>
          </a:p>
        </p:txBody>
      </p:sp>
      <p:cxnSp>
        <p:nvCxnSpPr>
          <p:cNvPr id="15" name="Straight Connector 14">
            <a:extLst>
              <a:ext uri="{FF2B5EF4-FFF2-40B4-BE49-F238E27FC236}">
                <a16:creationId xmlns:a16="http://schemas.microsoft.com/office/drawing/2014/main" id="{EBE7D411-C454-425C-A90F-B99A068A51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D438A5E-0623-44C4-BA70-3BBB9D1520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pic>
        <p:nvPicPr>
          <p:cNvPr id="20" name="Picture 19" descr="A picture containing electronics, circuit&#10;&#10;Description automatically generated">
            <a:extLst>
              <a:ext uri="{FF2B5EF4-FFF2-40B4-BE49-F238E27FC236}">
                <a16:creationId xmlns:a16="http://schemas.microsoft.com/office/drawing/2014/main" id="{63FA58F2-7C8D-3267-38D5-9801C0FD1FCB}"/>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08799" y="-17140"/>
            <a:ext cx="12188941" cy="6892282"/>
          </a:xfrm>
          <a:prstGeom prst="rect">
            <a:avLst/>
          </a:prstGeom>
        </p:spPr>
      </p:pic>
    </p:spTree>
    <p:extLst>
      <p:ext uri="{BB962C8B-B14F-4D97-AF65-F5344CB8AC3E}">
        <p14:creationId xmlns:p14="http://schemas.microsoft.com/office/powerpoint/2010/main" val="144474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C84EE41-863A-4DE9-9A51-4F014D68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416" y="485369"/>
            <a:ext cx="11147071" cy="24608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30CD3E-7225-44FF-BAA0-3A3354753A69}"/>
              </a:ext>
            </a:extLst>
          </p:cNvPr>
          <p:cNvSpPr>
            <a:spLocks noGrp="1"/>
          </p:cNvSpPr>
          <p:nvPr>
            <p:ph type="title"/>
          </p:nvPr>
        </p:nvSpPr>
        <p:spPr>
          <a:xfrm>
            <a:off x="482601" y="976160"/>
            <a:ext cx="8411120" cy="1493871"/>
          </a:xfrm>
        </p:spPr>
        <p:txBody>
          <a:bodyPr>
            <a:normAutofit/>
          </a:bodyPr>
          <a:lstStyle/>
          <a:p>
            <a:r>
              <a:rPr lang="es-419" sz="7200"/>
              <a:t>Estudio consultados</a:t>
            </a:r>
            <a:endParaRPr lang="en-US" sz="7200"/>
          </a:p>
        </p:txBody>
      </p:sp>
      <p:cxnSp>
        <p:nvCxnSpPr>
          <p:cNvPr id="12" name="Straight Connector 11">
            <a:extLst>
              <a:ext uri="{FF2B5EF4-FFF2-40B4-BE49-F238E27FC236}">
                <a16:creationId xmlns:a16="http://schemas.microsoft.com/office/drawing/2014/main" id="{23135360-3A7F-436F-B1EA-3628A78B57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4"/>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8990BBA-8A0B-4EF5-A122-0815DEC194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480F40AE-EDDD-183E-54C3-6392E23FE7F5}"/>
              </a:ext>
            </a:extLst>
          </p:cNvPr>
          <p:cNvSpPr>
            <a:spLocks noGrp="1"/>
          </p:cNvSpPr>
          <p:nvPr>
            <p:ph idx="1"/>
          </p:nvPr>
        </p:nvSpPr>
        <p:spPr>
          <a:xfrm>
            <a:off x="482600" y="3408254"/>
            <a:ext cx="11143887" cy="2470031"/>
          </a:xfrm>
        </p:spPr>
        <p:txBody>
          <a:bodyPr>
            <a:normAutofit/>
          </a:bodyPr>
          <a:lstStyle/>
          <a:p>
            <a:r>
              <a:rPr lang="es-ES" sz="2000" dirty="0"/>
              <a:t>Jara, I., &amp; </a:t>
            </a:r>
            <a:r>
              <a:rPr lang="es-ES" sz="2000" dirty="0" err="1"/>
              <a:t>Hepp</a:t>
            </a:r>
            <a:r>
              <a:rPr lang="es-ES" sz="2000" dirty="0"/>
              <a:t>, P. (2016). Enseñar Ciencias de la Computación: Creando oportunidades para los jóvenes de América Latina. Microsoft.</a:t>
            </a:r>
          </a:p>
          <a:p>
            <a:r>
              <a:rPr lang="es-ES" sz="2000" dirty="0"/>
              <a:t>Prieto Méndez, M. E. (1994). Informática educativa estado del arte en América Latina. Educación y Ciencia, 3(9), 68-75.</a:t>
            </a:r>
          </a:p>
          <a:p>
            <a:endParaRPr lang="en-US" sz="2000" dirty="0"/>
          </a:p>
        </p:txBody>
      </p:sp>
      <p:cxnSp>
        <p:nvCxnSpPr>
          <p:cNvPr id="16" name="Straight Connector 15">
            <a:extLst>
              <a:ext uri="{FF2B5EF4-FFF2-40B4-BE49-F238E27FC236}">
                <a16:creationId xmlns:a16="http://schemas.microsoft.com/office/drawing/2014/main" id="{38045D80-B59B-4760-8DF9-AECD53044D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3249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84D562-8D97-4D9B-BA54-0A49E06658B7}"/>
              </a:ext>
            </a:extLst>
          </p:cNvPr>
          <p:cNvSpPr>
            <a:spLocks noGrp="1"/>
          </p:cNvSpPr>
          <p:nvPr>
            <p:ph type="title"/>
          </p:nvPr>
        </p:nvSpPr>
        <p:spPr>
          <a:xfrm>
            <a:off x="589560" y="856180"/>
            <a:ext cx="4560584" cy="1128068"/>
          </a:xfrm>
        </p:spPr>
        <p:txBody>
          <a:bodyPr anchor="ctr">
            <a:normAutofit/>
          </a:bodyPr>
          <a:lstStyle/>
          <a:p>
            <a:r>
              <a:rPr lang="en-US" sz="4000" b="1"/>
              <a:t>¿Por qué programar?</a:t>
            </a:r>
          </a:p>
        </p:txBody>
      </p:sp>
      <p:grpSp>
        <p:nvGrpSpPr>
          <p:cNvPr id="37"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0A6A861-E39C-4E90-97D3-9CF1E4247B6E}"/>
                  </a:ext>
                </a:extLst>
              </p:cNvPr>
              <p:cNvSpPr>
                <a:spLocks noGrp="1"/>
              </p:cNvSpPr>
              <p:nvPr>
                <p:ph idx="1"/>
              </p:nvPr>
            </p:nvSpPr>
            <p:spPr>
              <a:xfrm>
                <a:off x="590719" y="2330505"/>
                <a:ext cx="4559425" cy="3979585"/>
              </a:xfrm>
            </p:spPr>
            <p:txBody>
              <a:bodyPr anchor="ctr">
                <a:normAutofit/>
              </a:bodyPr>
              <a:lstStyle/>
              <a:p>
                <a:r>
                  <a:rPr lang="en-US" sz="2000" dirty="0"/>
                  <a:t>Programar </a:t>
                </a:r>
                <a14:m>
                  <m:oMath xmlns:m="http://schemas.openxmlformats.org/officeDocument/2006/math">
                    <m:r>
                      <a:rPr lang="en-GB" sz="2000" b="0" i="1">
                        <a:latin typeface="Cambria Math" panose="02040503050406030204" pitchFamily="18" charset="0"/>
                        <a:ea typeface="Cambria Math" panose="02040503050406030204" pitchFamily="18" charset="0"/>
                      </a:rPr>
                      <m:t>≅</m:t>
                    </m:r>
                  </m:oMath>
                </a14:m>
                <a:r>
                  <a:rPr lang="en-US" sz="2000" dirty="0"/>
                  <a:t> </a:t>
                </a:r>
                <a:r>
                  <a:rPr lang="en-US" sz="2000" dirty="0" err="1"/>
                  <a:t>Escribir</a:t>
                </a:r>
                <a:r>
                  <a:rPr lang="en-US" sz="2000" dirty="0"/>
                  <a:t> o Leer</a:t>
                </a:r>
                <a14:m>
                  <m:oMath xmlns:m="http://schemas.openxmlformats.org/officeDocument/2006/math">
                    <m:r>
                      <a:rPr lang="en-GB" sz="2000" b="0" i="0" smtClean="0">
                        <a:latin typeface="Cambria Math" panose="02040503050406030204" pitchFamily="18" charset="0"/>
                      </a:rPr>
                      <m:t> </m:t>
                    </m:r>
                    <m:r>
                      <a:rPr lang="en-GB" sz="2000" b="0" i="1" smtClean="0">
                        <a:latin typeface="Cambria Math" panose="02040503050406030204" pitchFamily="18" charset="0"/>
                      </a:rPr>
                      <m:t>⇒ </m:t>
                    </m:r>
                  </m:oMath>
                </a14:m>
                <a:r>
                  <a:rPr lang="en-US" sz="2000" dirty="0" err="1"/>
                  <a:t>parte</a:t>
                </a:r>
                <a:r>
                  <a:rPr lang="en-US" sz="2000" dirty="0"/>
                  <a:t> </a:t>
                </a:r>
                <a:r>
                  <a:rPr lang="en-US" sz="2000" dirty="0" err="1"/>
                  <a:t>funcional</a:t>
                </a:r>
                <a:r>
                  <a:rPr lang="en-US" sz="2000" dirty="0"/>
                  <a:t> de </a:t>
                </a:r>
                <a:r>
                  <a:rPr lang="en-US" sz="2000" dirty="0" err="1"/>
                  <a:t>nuestras</a:t>
                </a:r>
                <a:r>
                  <a:rPr lang="en-US" sz="2000" dirty="0"/>
                  <a:t> </a:t>
                </a:r>
                <a:r>
                  <a:rPr lang="en-US" sz="2000" dirty="0" err="1"/>
                  <a:t>vidas</a:t>
                </a:r>
                <a:r>
                  <a:rPr lang="en-US" sz="2000" dirty="0"/>
                  <a:t> </a:t>
                </a:r>
                <a:r>
                  <a:rPr lang="en-US" sz="2000" dirty="0" err="1"/>
                  <a:t>en</a:t>
                </a:r>
                <a:r>
                  <a:rPr lang="en-US" sz="2000" dirty="0"/>
                  <a:t> el </a:t>
                </a:r>
                <a:r>
                  <a:rPr lang="en-US" sz="2000" dirty="0" err="1"/>
                  <a:t>futuro</a:t>
                </a:r>
                <a:endParaRPr lang="en-US" sz="2000" dirty="0"/>
              </a:p>
              <a:p>
                <a:pPr marL="0" indent="0">
                  <a:buNone/>
                </a:pPr>
                <a:endParaRPr lang="en-US" sz="2000" dirty="0"/>
              </a:p>
              <a:p>
                <a:r>
                  <a:rPr lang="es-419" sz="2000" dirty="0"/>
                  <a:t>Programar</a:t>
                </a:r>
                <a:r>
                  <a:rPr lang="en-US" sz="2000" dirty="0"/>
                  <a:t> </a:t>
                </a:r>
                <a:r>
                  <a:rPr lang="en-US" sz="2000" dirty="0" err="1"/>
                  <a:t>permite</a:t>
                </a:r>
                <a:r>
                  <a:rPr lang="en-US" sz="2000" dirty="0"/>
                  <a:t> el </a:t>
                </a:r>
                <a:r>
                  <a:rPr lang="en-US" sz="2000" dirty="0" err="1"/>
                  <a:t>estudio</a:t>
                </a:r>
                <a:r>
                  <a:rPr lang="en-US" sz="2000" dirty="0"/>
                  <a:t> de </a:t>
                </a:r>
                <a:r>
                  <a:rPr lang="en-US" sz="2000" dirty="0" err="1"/>
                  <a:t>inteligencia</a:t>
                </a:r>
                <a:r>
                  <a:rPr lang="en-US" sz="2000" dirty="0"/>
                  <a:t> artificial</a:t>
                </a:r>
              </a:p>
              <a:p>
                <a:pPr marL="0" indent="0">
                  <a:buNone/>
                </a:pPr>
                <a:endParaRPr lang="en-US" sz="2000" dirty="0"/>
              </a:p>
              <a:p>
                <a:endParaRPr lang="es-419" sz="2000" dirty="0"/>
              </a:p>
            </p:txBody>
          </p:sp>
        </mc:Choice>
        <mc:Fallback xmlns="">
          <p:sp>
            <p:nvSpPr>
              <p:cNvPr id="7" name="Content Placeholder 6">
                <a:extLst>
                  <a:ext uri="{FF2B5EF4-FFF2-40B4-BE49-F238E27FC236}">
                    <a16:creationId xmlns:a16="http://schemas.microsoft.com/office/drawing/2014/main" id="{20A6A861-E39C-4E90-97D3-9CF1E4247B6E}"/>
                  </a:ext>
                </a:extLst>
              </p:cNvPr>
              <p:cNvSpPr>
                <a:spLocks noGrp="1" noRot="1" noChangeAspect="1" noMove="1" noResize="1" noEditPoints="1" noAdjustHandles="1" noChangeArrowheads="1" noChangeShapeType="1" noTextEdit="1"/>
              </p:cNvSpPr>
              <p:nvPr>
                <p:ph idx="1"/>
              </p:nvPr>
            </p:nvSpPr>
            <p:spPr>
              <a:xfrm>
                <a:off x="590719" y="2330505"/>
                <a:ext cx="4559425" cy="3979585"/>
              </a:xfrm>
              <a:blipFill>
                <a:blip r:embed="rId3"/>
                <a:stretch>
                  <a:fillRect l="-1203"/>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6C33152-D781-47B6-A965-D538FB1ADB98}"/>
              </a:ext>
            </a:extLst>
          </p:cNvPr>
          <p:cNvPicPr>
            <a:picLocks noChangeAspect="1"/>
          </p:cNvPicPr>
          <p:nvPr/>
        </p:nvPicPr>
        <p:blipFill rotWithShape="1">
          <a:blip r:embed="rId4">
            <a:extLst>
              <a:ext uri="{28A0092B-C50C-407E-A947-70E740481C1C}">
                <a14:useLocalDpi xmlns:a14="http://schemas.microsoft.com/office/drawing/2010/main" val="0"/>
              </a:ext>
            </a:extLst>
          </a:blip>
          <a:srcRect l="1276" t="-1" r="1057" b="2"/>
          <a:stretch/>
        </p:blipFill>
        <p:spPr>
          <a:xfrm>
            <a:off x="5173081" y="1110333"/>
            <a:ext cx="6784335" cy="4636698"/>
          </a:xfrm>
          <a:prstGeom prst="rect">
            <a:avLst/>
          </a:prstGeom>
        </p:spPr>
      </p:pic>
      <p:sp>
        <p:nvSpPr>
          <p:cNvPr id="9" name="TextBox 8">
            <a:extLst>
              <a:ext uri="{FF2B5EF4-FFF2-40B4-BE49-F238E27FC236}">
                <a16:creationId xmlns:a16="http://schemas.microsoft.com/office/drawing/2014/main" id="{8142D25C-F90A-489D-B5DF-2D57293807F9}"/>
              </a:ext>
            </a:extLst>
          </p:cNvPr>
          <p:cNvSpPr txBox="1"/>
          <p:nvPr/>
        </p:nvSpPr>
        <p:spPr>
          <a:xfrm>
            <a:off x="0" y="6296205"/>
            <a:ext cx="11690430" cy="261610"/>
          </a:xfrm>
          <a:prstGeom prst="rect">
            <a:avLst/>
          </a:prstGeom>
          <a:noFill/>
        </p:spPr>
        <p:txBody>
          <a:bodyPr wrap="square" rtlCol="0">
            <a:spAutoFit/>
          </a:bodyPr>
          <a:lstStyle/>
          <a:p>
            <a:pPr>
              <a:spcAft>
                <a:spcPts val="600"/>
              </a:spcAft>
            </a:pPr>
            <a:r>
              <a:rPr lang="es-419" sz="1100" dirty="0"/>
              <a:t>Imagen extraída de: </a:t>
            </a:r>
            <a:r>
              <a:rPr lang="es-419" sz="1100" dirty="0">
                <a:hlinkClick r:id="rId5"/>
              </a:rPr>
              <a:t>www.vikypedia.in/robots-friends-ai-bumps-new-dimension-digital-marketing-arena/</a:t>
            </a:r>
            <a:r>
              <a:rPr lang="es-419" sz="1100" dirty="0"/>
              <a:t>  </a:t>
            </a:r>
          </a:p>
        </p:txBody>
      </p:sp>
    </p:spTree>
    <p:extLst>
      <p:ext uri="{BB962C8B-B14F-4D97-AF65-F5344CB8AC3E}">
        <p14:creationId xmlns:p14="http://schemas.microsoft.com/office/powerpoint/2010/main" val="3033612212"/>
      </p:ext>
    </p:extLst>
  </p:cSld>
  <p:clrMapOvr>
    <a:masterClrMapping/>
  </p:clrMapOvr>
  <mc:AlternateContent xmlns:mc="http://schemas.openxmlformats.org/markup-compatibility/2006" xmlns:p14="http://schemas.microsoft.com/office/powerpoint/2010/main">
    <mc:Choice Requires="p14">
      <p:transition spd="slow" p14:dur="2000" advTm="144119"/>
    </mc:Choice>
    <mc:Fallback xmlns="">
      <p:transition spd="slow" advTm="14411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141D-5E10-9CB2-9B02-3CCE40B28DFB}"/>
              </a:ext>
            </a:extLst>
          </p:cNvPr>
          <p:cNvSpPr>
            <a:spLocks noGrp="1"/>
          </p:cNvSpPr>
          <p:nvPr>
            <p:ph type="title"/>
          </p:nvPr>
        </p:nvSpPr>
        <p:spPr>
          <a:xfrm>
            <a:off x="482599" y="272556"/>
            <a:ext cx="10634472" cy="1235403"/>
          </a:xfrm>
        </p:spPr>
        <p:txBody>
          <a:bodyPr/>
          <a:lstStyle/>
          <a:p>
            <a:r>
              <a:rPr lang="es-419" sz="4800" dirty="0"/>
              <a:t>¿Qué es informática?</a:t>
            </a:r>
            <a:endParaRPr lang="en-US" sz="48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7A95AD-E411-0F28-ED94-456CE5339C71}"/>
                  </a:ext>
                </a:extLst>
              </p14:cNvPr>
              <p14:cNvContentPartPr/>
              <p14:nvPr/>
            </p14:nvContentPartPr>
            <p14:xfrm>
              <a:off x="6396002" y="653112"/>
              <a:ext cx="1223997" cy="734691"/>
            </p14:xfrm>
          </p:contentPart>
        </mc:Choice>
        <mc:Fallback xmlns="">
          <p:pic>
            <p:nvPicPr>
              <p:cNvPr id="4" name="Ink 3">
                <a:extLst>
                  <a:ext uri="{FF2B5EF4-FFF2-40B4-BE49-F238E27FC236}">
                    <a16:creationId xmlns:a16="http://schemas.microsoft.com/office/drawing/2014/main" id="{BA7A95AD-E411-0F28-ED94-456CE5339C71}"/>
                  </a:ext>
                </a:extLst>
              </p:cNvPr>
              <p:cNvPicPr/>
              <p:nvPr/>
            </p:nvPicPr>
            <p:blipFill>
              <a:blip r:embed="rId3"/>
              <a:stretch>
                <a:fillRect/>
              </a:stretch>
            </p:blipFill>
            <p:spPr>
              <a:xfrm>
                <a:off x="6357808" y="614862"/>
                <a:ext cx="1300024" cy="810830"/>
              </a:xfrm>
              <a:prstGeom prst="rect">
                <a:avLst/>
              </a:prstGeom>
            </p:spPr>
          </p:pic>
        </mc:Fallback>
      </mc:AlternateContent>
      <p:sp>
        <p:nvSpPr>
          <p:cNvPr id="7" name="TextBox 6">
            <a:extLst>
              <a:ext uri="{FF2B5EF4-FFF2-40B4-BE49-F238E27FC236}">
                <a16:creationId xmlns:a16="http://schemas.microsoft.com/office/drawing/2014/main" id="{432C6BCB-E330-D9D8-3B2A-0C499C512D69}"/>
              </a:ext>
            </a:extLst>
          </p:cNvPr>
          <p:cNvSpPr txBox="1"/>
          <p:nvPr/>
        </p:nvSpPr>
        <p:spPr>
          <a:xfrm>
            <a:off x="1011749" y="6311932"/>
            <a:ext cx="6096000" cy="369332"/>
          </a:xfrm>
          <a:prstGeom prst="rect">
            <a:avLst/>
          </a:prstGeom>
          <a:noFill/>
        </p:spPr>
        <p:txBody>
          <a:bodyPr wrap="square">
            <a:spAutoFit/>
          </a:bodyPr>
          <a:lstStyle/>
          <a:p>
            <a:r>
              <a:rPr lang="es-ES" dirty="0"/>
              <a:t>Fuente: Jara, I., &amp; </a:t>
            </a:r>
            <a:r>
              <a:rPr lang="es-ES" dirty="0" err="1"/>
              <a:t>Hepp</a:t>
            </a:r>
            <a:r>
              <a:rPr lang="es-ES" dirty="0"/>
              <a:t>, P. (2016). </a:t>
            </a:r>
            <a:endParaRPr lang="es-419" dirty="0"/>
          </a:p>
        </p:txBody>
      </p:sp>
      <p:sp>
        <p:nvSpPr>
          <p:cNvPr id="6" name="Content Placeholder 5">
            <a:extLst>
              <a:ext uri="{FF2B5EF4-FFF2-40B4-BE49-F238E27FC236}">
                <a16:creationId xmlns:a16="http://schemas.microsoft.com/office/drawing/2014/main" id="{678B64EB-3BC2-21E6-FD53-16A9AAC72578}"/>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67DF2E49-CA8E-18AA-BA30-B22717B1DA45}"/>
              </a:ext>
            </a:extLst>
          </p:cNvPr>
          <p:cNvPicPr>
            <a:picLocks noChangeAspect="1"/>
          </p:cNvPicPr>
          <p:nvPr/>
        </p:nvPicPr>
        <p:blipFill>
          <a:blip r:embed="rId4"/>
          <a:stretch>
            <a:fillRect/>
          </a:stretch>
        </p:blipFill>
        <p:spPr>
          <a:xfrm>
            <a:off x="482600" y="1494847"/>
            <a:ext cx="9809066" cy="4710041"/>
          </a:xfrm>
          <a:prstGeom prst="rect">
            <a:avLst/>
          </a:prstGeom>
        </p:spPr>
      </p:pic>
    </p:spTree>
    <p:extLst>
      <p:ext uri="{BB962C8B-B14F-4D97-AF65-F5344CB8AC3E}">
        <p14:creationId xmlns:p14="http://schemas.microsoft.com/office/powerpoint/2010/main" val="965459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7E726-92C7-121A-8D1E-5A3A33B6A238}"/>
              </a:ext>
            </a:extLst>
          </p:cNvPr>
          <p:cNvSpPr>
            <a:spLocks noGrp="1"/>
          </p:cNvSpPr>
          <p:nvPr>
            <p:ph type="title"/>
          </p:nvPr>
        </p:nvSpPr>
        <p:spPr/>
        <p:txBody>
          <a:bodyPr/>
          <a:lstStyle/>
          <a:p>
            <a:r>
              <a:rPr lang="es-419" dirty="0"/>
              <a:t>Ejemplo de esquematización</a:t>
            </a:r>
          </a:p>
        </p:txBody>
      </p:sp>
      <p:sp>
        <p:nvSpPr>
          <p:cNvPr id="3" name="Content Placeholder 2">
            <a:extLst>
              <a:ext uri="{FF2B5EF4-FFF2-40B4-BE49-F238E27FC236}">
                <a16:creationId xmlns:a16="http://schemas.microsoft.com/office/drawing/2014/main" id="{AAB9AC5D-D737-2DC9-211A-64FF33200E11}"/>
              </a:ext>
            </a:extLst>
          </p:cNvPr>
          <p:cNvSpPr>
            <a:spLocks noGrp="1"/>
          </p:cNvSpPr>
          <p:nvPr>
            <p:ph idx="1"/>
          </p:nvPr>
        </p:nvSpPr>
        <p:spPr>
          <a:xfrm>
            <a:off x="838200" y="1825625"/>
            <a:ext cx="10515600" cy="638819"/>
          </a:xfrm>
        </p:spPr>
        <p:txBody>
          <a:bodyPr>
            <a:normAutofit fontScale="85000" lnSpcReduction="10000"/>
          </a:bodyPr>
          <a:lstStyle/>
          <a:p>
            <a:pPr marL="0" indent="0">
              <a:buNone/>
            </a:pPr>
            <a:r>
              <a:rPr lang="es-419" b="1" dirty="0"/>
              <a:t>Problema: introducir a la audiencia las oportunidades de aprender informática</a:t>
            </a:r>
          </a:p>
        </p:txBody>
      </p:sp>
      <p:graphicFrame>
        <p:nvGraphicFramePr>
          <p:cNvPr id="7" name="Object 6">
            <a:extLst>
              <a:ext uri="{FF2B5EF4-FFF2-40B4-BE49-F238E27FC236}">
                <a16:creationId xmlns:a16="http://schemas.microsoft.com/office/drawing/2014/main" id="{8350CE12-B80F-9953-B24D-082DA6B5900F}"/>
              </a:ext>
            </a:extLst>
          </p:cNvPr>
          <p:cNvGraphicFramePr>
            <a:graphicFrameLocks noChangeAspect="1"/>
          </p:cNvGraphicFramePr>
          <p:nvPr>
            <p:extLst>
              <p:ext uri="{D42A27DB-BD31-4B8C-83A1-F6EECF244321}">
                <p14:modId xmlns:p14="http://schemas.microsoft.com/office/powerpoint/2010/main" val="3248984540"/>
              </p:ext>
            </p:extLst>
          </p:nvPr>
        </p:nvGraphicFramePr>
        <p:xfrm>
          <a:off x="724404" y="2464444"/>
          <a:ext cx="10743191" cy="3189104"/>
        </p:xfrm>
        <a:graphic>
          <a:graphicData uri="http://schemas.openxmlformats.org/presentationml/2006/ole">
            <mc:AlternateContent xmlns:mc="http://schemas.openxmlformats.org/markup-compatibility/2006">
              <mc:Choice xmlns:v="urn:schemas-microsoft-com:vml" Requires="v">
                <p:oleObj name="BMP 图像" r:id="rId2" imgW="9471600" imgH="2811960" progId="Paint.Picture">
                  <p:embed/>
                </p:oleObj>
              </mc:Choice>
              <mc:Fallback>
                <p:oleObj name="BMP 图像" r:id="rId2" imgW="9471600" imgH="2811960" progId="Paint.Picture">
                  <p:embed/>
                  <p:pic>
                    <p:nvPicPr>
                      <p:cNvPr id="0" name=""/>
                      <p:cNvPicPr/>
                      <p:nvPr/>
                    </p:nvPicPr>
                    <p:blipFill>
                      <a:blip r:embed="rId3"/>
                      <a:stretch>
                        <a:fillRect/>
                      </a:stretch>
                    </p:blipFill>
                    <p:spPr>
                      <a:xfrm>
                        <a:off x="724404" y="2464444"/>
                        <a:ext cx="10743191" cy="3189104"/>
                      </a:xfrm>
                      <a:prstGeom prst="rect">
                        <a:avLst/>
                      </a:prstGeom>
                    </p:spPr>
                  </p:pic>
                </p:oleObj>
              </mc:Fallback>
            </mc:AlternateContent>
          </a:graphicData>
        </a:graphic>
      </p:graphicFrame>
    </p:spTree>
    <p:extLst>
      <p:ext uri="{BB962C8B-B14F-4D97-AF65-F5344CB8AC3E}">
        <p14:creationId xmlns:p14="http://schemas.microsoft.com/office/powerpoint/2010/main" val="3896584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A picture containing diagram&#10;&#10;Description automatically generated">
            <a:extLst>
              <a:ext uri="{FF2B5EF4-FFF2-40B4-BE49-F238E27FC236}">
                <a16:creationId xmlns:a16="http://schemas.microsoft.com/office/drawing/2014/main" id="{EBBC3312-AA2C-CF55-6962-D018F617F75D}"/>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b="6250"/>
          <a:stretch/>
        </p:blipFill>
        <p:spPr>
          <a:xfrm>
            <a:off x="-1" y="10"/>
            <a:ext cx="12192001" cy="6857990"/>
          </a:xfrm>
          <a:prstGeom prst="rect">
            <a:avLst/>
          </a:prstGeom>
        </p:spPr>
      </p:pic>
      <p:sp>
        <p:nvSpPr>
          <p:cNvPr id="2" name="Title 1">
            <a:extLst>
              <a:ext uri="{FF2B5EF4-FFF2-40B4-BE49-F238E27FC236}">
                <a16:creationId xmlns:a16="http://schemas.microsoft.com/office/drawing/2014/main" id="{138FDB8F-4970-4F26-A3B2-3C4527EA297F}"/>
              </a:ext>
            </a:extLst>
          </p:cNvPr>
          <p:cNvSpPr>
            <a:spLocks noGrp="1"/>
          </p:cNvSpPr>
          <p:nvPr>
            <p:ph type="title"/>
          </p:nvPr>
        </p:nvSpPr>
        <p:spPr>
          <a:xfrm>
            <a:off x="838199" y="557189"/>
            <a:ext cx="5155263" cy="5571899"/>
          </a:xfrm>
        </p:spPr>
        <p:txBody>
          <a:bodyPr>
            <a:normAutofit/>
          </a:bodyPr>
          <a:lstStyle/>
          <a:p>
            <a:r>
              <a:rPr lang="es-419" dirty="0">
                <a:solidFill>
                  <a:srgbClr val="FFFFFF"/>
                </a:solidFill>
              </a:rPr>
              <a:t>Visión</a:t>
            </a:r>
          </a:p>
        </p:txBody>
      </p:sp>
      <p:sp>
        <p:nvSpPr>
          <p:cNvPr id="3" name="Content Placeholder 2">
            <a:extLst>
              <a:ext uri="{FF2B5EF4-FFF2-40B4-BE49-F238E27FC236}">
                <a16:creationId xmlns:a16="http://schemas.microsoft.com/office/drawing/2014/main" id="{AC8B0885-E20F-4FEC-906E-44725316B79A}"/>
              </a:ext>
            </a:extLst>
          </p:cNvPr>
          <p:cNvSpPr>
            <a:spLocks noGrp="1"/>
          </p:cNvSpPr>
          <p:nvPr>
            <p:ph idx="1"/>
          </p:nvPr>
        </p:nvSpPr>
        <p:spPr>
          <a:xfrm>
            <a:off x="6195375" y="557189"/>
            <a:ext cx="5158424" cy="5571899"/>
          </a:xfrm>
        </p:spPr>
        <p:txBody>
          <a:bodyPr anchor="ctr">
            <a:normAutofit/>
          </a:bodyPr>
          <a:lstStyle/>
          <a:p>
            <a:pPr algn="just"/>
            <a:r>
              <a:rPr lang="es-419" sz="2000" dirty="0">
                <a:solidFill>
                  <a:srgbClr val="FFFFFF"/>
                </a:solidFill>
              </a:rPr>
              <a:t>Resolver problemas básicos, intermedios o complejos de computación a través de programación</a:t>
            </a:r>
          </a:p>
          <a:p>
            <a:pPr algn="just"/>
            <a:r>
              <a:rPr lang="es-419" sz="2000" dirty="0">
                <a:solidFill>
                  <a:srgbClr val="FFFFFF"/>
                </a:solidFill>
              </a:rPr>
              <a:t>Entender cómo funciona fundamentalmente la computadora</a:t>
            </a:r>
          </a:p>
          <a:p>
            <a:pPr algn="just"/>
            <a:r>
              <a:rPr lang="es-419" sz="2000" dirty="0">
                <a:solidFill>
                  <a:srgbClr val="FFFFFF"/>
                </a:solidFill>
              </a:rPr>
              <a:t>Entender qué es y aplicar el conocimiento sobre inteligencia artificial </a:t>
            </a:r>
          </a:p>
          <a:p>
            <a:pPr algn="just"/>
            <a:r>
              <a:rPr lang="es-419" sz="2000" dirty="0">
                <a:solidFill>
                  <a:srgbClr val="FFFFFF"/>
                </a:solidFill>
              </a:rPr>
              <a:t>Conectarse a una amplia comunidad de programadores</a:t>
            </a:r>
          </a:p>
          <a:p>
            <a:pPr algn="just"/>
            <a:r>
              <a:rPr lang="es-419" sz="2000" dirty="0">
                <a:solidFill>
                  <a:srgbClr val="FFFFFF"/>
                </a:solidFill>
              </a:rPr>
              <a:t>Entre otros</a:t>
            </a:r>
          </a:p>
        </p:txBody>
      </p:sp>
      <p:sp>
        <p:nvSpPr>
          <p:cNvPr id="9" name="TextBox 8">
            <a:extLst>
              <a:ext uri="{FF2B5EF4-FFF2-40B4-BE49-F238E27FC236}">
                <a16:creationId xmlns:a16="http://schemas.microsoft.com/office/drawing/2014/main" id="{0D078285-ACFA-4F2B-AE7B-D2AA6FE4B01C}"/>
              </a:ext>
            </a:extLst>
          </p:cNvPr>
          <p:cNvSpPr txBox="1"/>
          <p:nvPr/>
        </p:nvSpPr>
        <p:spPr>
          <a:xfrm>
            <a:off x="3891771" y="6538912"/>
            <a:ext cx="7742064" cy="276999"/>
          </a:xfrm>
          <a:prstGeom prst="rect">
            <a:avLst/>
          </a:prstGeom>
          <a:noFill/>
        </p:spPr>
        <p:txBody>
          <a:bodyPr wrap="square">
            <a:spAutoFit/>
          </a:bodyPr>
          <a:lstStyle/>
          <a:p>
            <a:pPr>
              <a:spcAft>
                <a:spcPts val="600"/>
              </a:spcAft>
            </a:pPr>
            <a:r>
              <a:rPr lang="es-419" sz="1200" dirty="0">
                <a:solidFill>
                  <a:schemeClr val="bg1"/>
                </a:solidFill>
              </a:rPr>
              <a:t>Fuente: https://bernardmarr.com/5-reasons-why-artificial-intelligence-really-is-going-to-change-our-world/page/4/</a:t>
            </a:r>
          </a:p>
        </p:txBody>
      </p:sp>
    </p:spTree>
    <p:extLst>
      <p:ext uri="{BB962C8B-B14F-4D97-AF65-F5344CB8AC3E}">
        <p14:creationId xmlns:p14="http://schemas.microsoft.com/office/powerpoint/2010/main" val="2240184849"/>
      </p:ext>
    </p:extLst>
  </p:cSld>
  <p:clrMapOvr>
    <a:masterClrMapping/>
  </p:clrMapOvr>
  <mc:AlternateContent xmlns:mc="http://schemas.openxmlformats.org/markup-compatibility/2006" xmlns:p14="http://schemas.microsoft.com/office/powerpoint/2010/main">
    <mc:Choice Requires="p14">
      <p:transition spd="slow" p14:dur="2000" advTm="70403"/>
    </mc:Choice>
    <mc:Fallback xmlns="">
      <p:transition spd="slow" advTm="7040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5CB9-6F0F-7512-ECD7-7514D6B584A5}"/>
              </a:ext>
            </a:extLst>
          </p:cNvPr>
          <p:cNvSpPr>
            <a:spLocks noGrp="1"/>
          </p:cNvSpPr>
          <p:nvPr>
            <p:ph type="title"/>
          </p:nvPr>
        </p:nvSpPr>
        <p:spPr/>
        <p:txBody>
          <a:bodyPr/>
          <a:lstStyle/>
          <a:p>
            <a:endParaRPr lang="en-US" dirty="0"/>
          </a:p>
        </p:txBody>
      </p:sp>
      <p:grpSp>
        <p:nvGrpSpPr>
          <p:cNvPr id="5" name="Group 4">
            <a:extLst>
              <a:ext uri="{FF2B5EF4-FFF2-40B4-BE49-F238E27FC236}">
                <a16:creationId xmlns:a16="http://schemas.microsoft.com/office/drawing/2014/main" id="{2AE08A60-C4BC-1801-E917-1EBBA09BEEC1}"/>
              </a:ext>
            </a:extLst>
          </p:cNvPr>
          <p:cNvGrpSpPr/>
          <p:nvPr/>
        </p:nvGrpSpPr>
        <p:grpSpPr>
          <a:xfrm>
            <a:off x="838200" y="3056975"/>
            <a:ext cx="10188460" cy="1631928"/>
            <a:chOff x="843334" y="3323530"/>
            <a:chExt cx="8472041" cy="1355526"/>
          </a:xfrm>
        </p:grpSpPr>
        <p:sp>
          <p:nvSpPr>
            <p:cNvPr id="6" name="Arrow: Right 5">
              <a:extLst>
                <a:ext uri="{FF2B5EF4-FFF2-40B4-BE49-F238E27FC236}">
                  <a16:creationId xmlns:a16="http://schemas.microsoft.com/office/drawing/2014/main" id="{05BE1CB8-995F-33FA-3673-24BC32B4B450}"/>
                </a:ext>
              </a:extLst>
            </p:cNvPr>
            <p:cNvSpPr/>
            <p:nvPr/>
          </p:nvSpPr>
          <p:spPr>
            <a:xfrm>
              <a:off x="2400468" y="3696928"/>
              <a:ext cx="1896246" cy="608730"/>
            </a:xfrm>
            <a:prstGeom prst="rightArrow">
              <a:avLst>
                <a:gd name="adj1" fmla="val 70000"/>
                <a:gd name="adj2" fmla="val 50000"/>
              </a:avLst>
            </a:prstGeom>
            <a:gradFill flip="none" rotWithShape="1">
              <a:gsLst>
                <a:gs pos="0">
                  <a:schemeClr val="accent2">
                    <a:lumMod val="75000"/>
                  </a:schemeClr>
                </a:gs>
                <a:gs pos="50000">
                  <a:srgbClr val="0070C0">
                    <a:tint val="44500"/>
                    <a:satMod val="160000"/>
                  </a:srgbClr>
                </a:gs>
                <a:gs pos="100000">
                  <a:srgbClr val="002060"/>
                </a:gs>
              </a:gsLst>
              <a:lin ang="0" scaled="1"/>
              <a:tileRect/>
            </a:gra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537E9F7C-E9F7-E433-D09E-2CAFAF095B0E}"/>
                </a:ext>
              </a:extLst>
            </p:cNvPr>
            <p:cNvSpPr/>
            <p:nvPr/>
          </p:nvSpPr>
          <p:spPr>
            <a:xfrm>
              <a:off x="843334" y="3323530"/>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s-419" sz="1300" kern="1200" dirty="0"/>
                <a:t>Lenguaje</a:t>
              </a:r>
              <a:r>
                <a:rPr lang="en-GB" sz="1300" kern="1200" dirty="0"/>
                <a:t> </a:t>
              </a:r>
              <a:r>
                <a:rPr lang="es-419" sz="1300" kern="1200" dirty="0"/>
                <a:t>humano</a:t>
              </a:r>
            </a:p>
          </p:txBody>
        </p:sp>
        <p:sp>
          <p:nvSpPr>
            <p:cNvPr id="9" name="Freeform: Shape 8">
              <a:extLst>
                <a:ext uri="{FF2B5EF4-FFF2-40B4-BE49-F238E27FC236}">
                  <a16:creationId xmlns:a16="http://schemas.microsoft.com/office/drawing/2014/main" id="{3821287F-2559-2B4A-70C8-05367C1BA770}"/>
                </a:ext>
              </a:extLst>
            </p:cNvPr>
            <p:cNvSpPr/>
            <p:nvPr/>
          </p:nvSpPr>
          <p:spPr>
            <a:xfrm>
              <a:off x="4401591" y="3323530"/>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s-419" sz="1300" kern="1200" dirty="0"/>
                <a:t>Lenguaje de programación</a:t>
              </a:r>
            </a:p>
          </p:txBody>
        </p:sp>
        <p:sp>
          <p:nvSpPr>
            <p:cNvPr id="11" name="Freeform: Shape 10">
              <a:extLst>
                <a:ext uri="{FF2B5EF4-FFF2-40B4-BE49-F238E27FC236}">
                  <a16:creationId xmlns:a16="http://schemas.microsoft.com/office/drawing/2014/main" id="{A809A1A7-7013-0BE8-7B94-487471954014}"/>
                </a:ext>
              </a:extLst>
            </p:cNvPr>
            <p:cNvSpPr/>
            <p:nvPr/>
          </p:nvSpPr>
          <p:spPr>
            <a:xfrm>
              <a:off x="7959849" y="3323530"/>
              <a:ext cx="1355526" cy="1355526"/>
            </a:xfrm>
            <a:custGeom>
              <a:avLst/>
              <a:gdLst>
                <a:gd name="connsiteX0" fmla="*/ 0 w 1355526"/>
                <a:gd name="connsiteY0" fmla="*/ 677763 h 1355526"/>
                <a:gd name="connsiteX1" fmla="*/ 677763 w 1355526"/>
                <a:gd name="connsiteY1" fmla="*/ 0 h 1355526"/>
                <a:gd name="connsiteX2" fmla="*/ 1355526 w 1355526"/>
                <a:gd name="connsiteY2" fmla="*/ 677763 h 1355526"/>
                <a:gd name="connsiteX3" fmla="*/ 677763 w 1355526"/>
                <a:gd name="connsiteY3" fmla="*/ 1355526 h 1355526"/>
                <a:gd name="connsiteX4" fmla="*/ 0 w 1355526"/>
                <a:gd name="connsiteY4" fmla="*/ 677763 h 1355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526" h="1355526">
                  <a:moveTo>
                    <a:pt x="0" y="677763"/>
                  </a:moveTo>
                  <a:cubicBezTo>
                    <a:pt x="0" y="303445"/>
                    <a:pt x="303445" y="0"/>
                    <a:pt x="677763" y="0"/>
                  </a:cubicBezTo>
                  <a:cubicBezTo>
                    <a:pt x="1052081" y="0"/>
                    <a:pt x="1355526" y="303445"/>
                    <a:pt x="1355526" y="677763"/>
                  </a:cubicBezTo>
                  <a:cubicBezTo>
                    <a:pt x="1355526" y="1052081"/>
                    <a:pt x="1052081" y="1355526"/>
                    <a:pt x="677763" y="1355526"/>
                  </a:cubicBezTo>
                  <a:cubicBezTo>
                    <a:pt x="303445" y="1355526"/>
                    <a:pt x="0" y="1052081"/>
                    <a:pt x="0" y="677763"/>
                  </a:cubicBez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767" tIns="206767" rIns="206767" bIns="206767" numCol="1" spcCol="1270" anchor="ctr" anchorCtr="0">
              <a:noAutofit/>
            </a:bodyPr>
            <a:lstStyle/>
            <a:p>
              <a:pPr marL="0" lvl="0" indent="0" algn="ctr" defTabSz="577850">
                <a:lnSpc>
                  <a:spcPct val="90000"/>
                </a:lnSpc>
                <a:spcBef>
                  <a:spcPct val="0"/>
                </a:spcBef>
                <a:spcAft>
                  <a:spcPct val="35000"/>
                </a:spcAft>
                <a:buNone/>
              </a:pPr>
              <a:r>
                <a:rPr lang="es-419" sz="1300" kern="1200" dirty="0"/>
                <a:t>Lenguaje binario</a:t>
              </a:r>
              <a:endParaRPr lang="en-US" sz="1300" kern="1200" dirty="0"/>
            </a:p>
          </p:txBody>
        </p:sp>
      </p:grpSp>
      <p:sp>
        <p:nvSpPr>
          <p:cNvPr id="12" name="Arrow: Right 11">
            <a:extLst>
              <a:ext uri="{FF2B5EF4-FFF2-40B4-BE49-F238E27FC236}">
                <a16:creationId xmlns:a16="http://schemas.microsoft.com/office/drawing/2014/main" id="{AED2E985-B6E1-1A71-544F-E14F93B0A130}"/>
              </a:ext>
            </a:extLst>
          </p:cNvPr>
          <p:cNvSpPr/>
          <p:nvPr/>
        </p:nvSpPr>
        <p:spPr>
          <a:xfrm>
            <a:off x="6931795" y="3469993"/>
            <a:ext cx="2280422" cy="732855"/>
          </a:xfrm>
          <a:prstGeom prst="rightArrow">
            <a:avLst>
              <a:gd name="adj1" fmla="val 70000"/>
              <a:gd name="adj2" fmla="val 50000"/>
            </a:avLst>
          </a:prstGeom>
          <a:gradFill>
            <a:gsLst>
              <a:gs pos="0">
                <a:srgbClr val="002060"/>
              </a:gs>
              <a:gs pos="50000">
                <a:srgbClr val="0070C0">
                  <a:tint val="44500"/>
                  <a:satMod val="160000"/>
                </a:srgbClr>
              </a:gs>
              <a:gs pos="100000">
                <a:srgbClr val="00B0F0"/>
              </a:gs>
            </a:gsLst>
            <a:lin ang="0" scaled="1"/>
          </a:gra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3" name="TextBox 12">
            <a:extLst>
              <a:ext uri="{FF2B5EF4-FFF2-40B4-BE49-F238E27FC236}">
                <a16:creationId xmlns:a16="http://schemas.microsoft.com/office/drawing/2014/main" id="{17C63770-3771-F54F-3113-0A7D4FDD9087}"/>
              </a:ext>
            </a:extLst>
          </p:cNvPr>
          <p:cNvSpPr txBox="1"/>
          <p:nvPr/>
        </p:nvSpPr>
        <p:spPr>
          <a:xfrm>
            <a:off x="2647743" y="4562688"/>
            <a:ext cx="2406547" cy="369332"/>
          </a:xfrm>
          <a:prstGeom prst="rect">
            <a:avLst/>
          </a:prstGeom>
          <a:noFill/>
        </p:spPr>
        <p:txBody>
          <a:bodyPr wrap="square" rtlCol="0">
            <a:spAutoFit/>
          </a:bodyPr>
          <a:lstStyle/>
          <a:p>
            <a:r>
              <a:rPr lang="es-419" dirty="0"/>
              <a:t>Aprender a programar</a:t>
            </a:r>
            <a:endParaRPr lang="en-US" dirty="0"/>
          </a:p>
        </p:txBody>
      </p:sp>
      <p:sp>
        <p:nvSpPr>
          <p:cNvPr id="14" name="TextBox 13">
            <a:extLst>
              <a:ext uri="{FF2B5EF4-FFF2-40B4-BE49-F238E27FC236}">
                <a16:creationId xmlns:a16="http://schemas.microsoft.com/office/drawing/2014/main" id="{6D438015-E2D5-0EBB-FEFD-1F74516D377B}"/>
              </a:ext>
            </a:extLst>
          </p:cNvPr>
          <p:cNvSpPr txBox="1"/>
          <p:nvPr/>
        </p:nvSpPr>
        <p:spPr>
          <a:xfrm>
            <a:off x="7365479" y="2954198"/>
            <a:ext cx="2406547" cy="369332"/>
          </a:xfrm>
          <a:prstGeom prst="rect">
            <a:avLst/>
          </a:prstGeom>
          <a:noFill/>
        </p:spPr>
        <p:txBody>
          <a:bodyPr wrap="square" rtlCol="0">
            <a:spAutoFit/>
          </a:bodyPr>
          <a:lstStyle/>
          <a:p>
            <a:r>
              <a:rPr lang="es-419" dirty="0"/>
              <a:t>Compilación</a:t>
            </a:r>
            <a:endParaRPr lang="en-US" dirty="0"/>
          </a:p>
        </p:txBody>
      </p:sp>
      <p:pic>
        <p:nvPicPr>
          <p:cNvPr id="16" name="Picture 15" descr="A picture containing logo&#10;&#10;Description automatically generated">
            <a:extLst>
              <a:ext uri="{FF2B5EF4-FFF2-40B4-BE49-F238E27FC236}">
                <a16:creationId xmlns:a16="http://schemas.microsoft.com/office/drawing/2014/main" id="{F6176344-7A77-0BD1-993C-B513C35C8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99" y="1264016"/>
            <a:ext cx="2280422" cy="160997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Shape&#10;&#10;Description automatically generated">
            <a:extLst>
              <a:ext uri="{FF2B5EF4-FFF2-40B4-BE49-F238E27FC236}">
                <a16:creationId xmlns:a16="http://schemas.microsoft.com/office/drawing/2014/main" id="{BBF5DDEA-13C6-447D-58FD-50B19BD63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079" y="4813598"/>
            <a:ext cx="2438400" cy="1828800"/>
          </a:xfrm>
          <a:prstGeom prst="rect">
            <a:avLst/>
          </a:prstGeom>
          <a:ln>
            <a:noFill/>
          </a:ln>
          <a:effectLst>
            <a:outerShdw blurRad="190500" algn="tl" rotWithShape="0">
              <a:srgbClr val="000000">
                <a:alpha val="70000"/>
              </a:srgbClr>
            </a:outerShdw>
          </a:effectLst>
        </p:spPr>
      </p:pic>
      <p:pic>
        <p:nvPicPr>
          <p:cNvPr id="23" name="Picture 22" descr="A picture containing text&#10;&#10;Description automatically generated">
            <a:extLst>
              <a:ext uri="{FF2B5EF4-FFF2-40B4-BE49-F238E27FC236}">
                <a16:creationId xmlns:a16="http://schemas.microsoft.com/office/drawing/2014/main" id="{973A6950-DE02-7909-088E-C1B03DFC5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3808" y="1588825"/>
            <a:ext cx="3344634" cy="1238461"/>
          </a:xfrm>
          <a:prstGeom prst="rect">
            <a:avLst/>
          </a:prstGeom>
        </p:spPr>
      </p:pic>
      <mc:AlternateContent xmlns:mc="http://schemas.openxmlformats.org/markup-compatibility/2006">
        <mc:Choice xmlns:p14="http://schemas.microsoft.com/office/powerpoint/2010/main" Requires="p14">
          <p:contentPart p14:bwMode="auto" r:id="rId5">
            <p14:nvContentPartPr>
              <p14:cNvPr id="27" name="Ink 26">
                <a:extLst>
                  <a:ext uri="{FF2B5EF4-FFF2-40B4-BE49-F238E27FC236}">
                    <a16:creationId xmlns:a16="http://schemas.microsoft.com/office/drawing/2014/main" id="{ACD72FFF-158F-539A-4743-5C8DC5FE0F63}"/>
                  </a:ext>
                </a:extLst>
              </p14:cNvPr>
              <p14:cNvContentPartPr/>
              <p14:nvPr/>
            </p14:nvContentPartPr>
            <p14:xfrm>
              <a:off x="5320430" y="365125"/>
              <a:ext cx="1223997" cy="734691"/>
            </p14:xfrm>
          </p:contentPart>
        </mc:Choice>
        <mc:Fallback>
          <p:pic>
            <p:nvPicPr>
              <p:cNvPr id="27" name="Ink 26">
                <a:extLst>
                  <a:ext uri="{FF2B5EF4-FFF2-40B4-BE49-F238E27FC236}">
                    <a16:creationId xmlns:a16="http://schemas.microsoft.com/office/drawing/2014/main" id="{ACD72FFF-158F-539A-4743-5C8DC5FE0F63}"/>
                  </a:ext>
                </a:extLst>
              </p:cNvPr>
              <p:cNvPicPr/>
              <p:nvPr/>
            </p:nvPicPr>
            <p:blipFill>
              <a:blip r:embed="rId6"/>
              <a:stretch>
                <a:fillRect/>
              </a:stretch>
            </p:blipFill>
            <p:spPr>
              <a:xfrm>
                <a:off x="5282236" y="326894"/>
                <a:ext cx="1300024" cy="810793"/>
              </a:xfrm>
              <a:prstGeom prst="rect">
                <a:avLst/>
              </a:prstGeom>
            </p:spPr>
          </p:pic>
        </mc:Fallback>
      </mc:AlternateContent>
      <p:pic>
        <p:nvPicPr>
          <p:cNvPr id="30" name="Picture 29">
            <a:extLst>
              <a:ext uri="{FF2B5EF4-FFF2-40B4-BE49-F238E27FC236}">
                <a16:creationId xmlns:a16="http://schemas.microsoft.com/office/drawing/2014/main" id="{E0CA5FDD-C353-A8E1-4765-71A5D9C50BFE}"/>
              </a:ext>
            </a:extLst>
          </p:cNvPr>
          <p:cNvPicPr>
            <a:picLocks noChangeAspect="1"/>
          </p:cNvPicPr>
          <p:nvPr/>
        </p:nvPicPr>
        <p:blipFill>
          <a:blip r:embed="rId7"/>
          <a:stretch>
            <a:fillRect/>
          </a:stretch>
        </p:blipFill>
        <p:spPr>
          <a:xfrm>
            <a:off x="7586600" y="5257366"/>
            <a:ext cx="3619814" cy="1379340"/>
          </a:xfrm>
          <a:prstGeom prst="rect">
            <a:avLst/>
          </a:prstGeom>
        </p:spPr>
      </p:pic>
    </p:spTree>
    <p:extLst>
      <p:ext uri="{BB962C8B-B14F-4D97-AF65-F5344CB8AC3E}">
        <p14:creationId xmlns:p14="http://schemas.microsoft.com/office/powerpoint/2010/main" val="2688811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4E6F-B7A5-E862-ED15-E4EC30B40B0E}"/>
              </a:ext>
            </a:extLst>
          </p:cNvPr>
          <p:cNvSpPr>
            <a:spLocks noGrp="1"/>
          </p:cNvSpPr>
          <p:nvPr>
            <p:ph type="title"/>
          </p:nvPr>
        </p:nvSpPr>
        <p:spPr>
          <a:xfrm>
            <a:off x="316683" y="-32724"/>
            <a:ext cx="10515600" cy="1325563"/>
          </a:xfrm>
        </p:spPr>
        <p:txBody>
          <a:bodyPr>
            <a:normAutofit/>
          </a:bodyPr>
          <a:lstStyle/>
          <a:p>
            <a:r>
              <a:rPr lang="es-419" sz="2800" u="sng" dirty="0"/>
              <a:t>Lenguaje de programación más usados</a:t>
            </a:r>
            <a:endParaRPr lang="en-US" sz="2800" u="sng" dirty="0"/>
          </a:p>
        </p:txBody>
      </p:sp>
      <p:pic>
        <p:nvPicPr>
          <p:cNvPr id="4" name="Content Placeholder 3" descr="Chart&#10;&#10;Description automatically generated">
            <a:extLst>
              <a:ext uri="{FF2B5EF4-FFF2-40B4-BE49-F238E27FC236}">
                <a16:creationId xmlns:a16="http://schemas.microsoft.com/office/drawing/2014/main" id="{C08BB481-4FFF-3D68-52D2-6EB4BD6020F8}"/>
              </a:ext>
            </a:extLst>
          </p:cNvPr>
          <p:cNvPicPr>
            <a:picLocks noGrp="1" noChangeAspect="1"/>
          </p:cNvPicPr>
          <p:nvPr>
            <p:ph idx="1"/>
          </p:nvPr>
        </p:nvPicPr>
        <p:blipFill>
          <a:blip r:embed="rId2"/>
          <a:stretch>
            <a:fillRect/>
          </a:stretch>
        </p:blipFill>
        <p:spPr>
          <a:xfrm>
            <a:off x="615261" y="1082351"/>
            <a:ext cx="4471897" cy="5206481"/>
          </a:xfrm>
          <a:prstGeom prst="rect">
            <a:avLst/>
          </a:prstGeom>
        </p:spPr>
      </p:pic>
      <p:graphicFrame>
        <p:nvGraphicFramePr>
          <p:cNvPr id="5" name="Table 4">
            <a:extLst>
              <a:ext uri="{FF2B5EF4-FFF2-40B4-BE49-F238E27FC236}">
                <a16:creationId xmlns:a16="http://schemas.microsoft.com/office/drawing/2014/main" id="{8200263E-0E6F-FBEB-91C1-9DC0C6DAD28E}"/>
              </a:ext>
            </a:extLst>
          </p:cNvPr>
          <p:cNvGraphicFramePr>
            <a:graphicFrameLocks noGrp="1"/>
          </p:cNvGraphicFramePr>
          <p:nvPr>
            <p:extLst>
              <p:ext uri="{D42A27DB-BD31-4B8C-83A1-F6EECF244321}">
                <p14:modId xmlns:p14="http://schemas.microsoft.com/office/powerpoint/2010/main" val="245561257"/>
              </p:ext>
            </p:extLst>
          </p:nvPr>
        </p:nvGraphicFramePr>
        <p:xfrm>
          <a:off x="6430588" y="3658503"/>
          <a:ext cx="4036804" cy="1682880"/>
        </p:xfrm>
        <a:graphic>
          <a:graphicData uri="http://schemas.openxmlformats.org/drawingml/2006/table">
            <a:tbl>
              <a:tblPr firstRow="1" firstCol="1" bandRow="1">
                <a:tableStyleId>{5C22544A-7EE6-4342-B048-85BDC9FD1C3A}</a:tableStyleId>
              </a:tblPr>
              <a:tblGrid>
                <a:gridCol w="1284274">
                  <a:extLst>
                    <a:ext uri="{9D8B030D-6E8A-4147-A177-3AD203B41FA5}">
                      <a16:colId xmlns:a16="http://schemas.microsoft.com/office/drawing/2014/main" val="3988585559"/>
                    </a:ext>
                  </a:extLst>
                </a:gridCol>
                <a:gridCol w="2752530">
                  <a:extLst>
                    <a:ext uri="{9D8B030D-6E8A-4147-A177-3AD203B41FA5}">
                      <a16:colId xmlns:a16="http://schemas.microsoft.com/office/drawing/2014/main" val="4131680134"/>
                    </a:ext>
                  </a:extLst>
                </a:gridCol>
              </a:tblGrid>
              <a:tr h="0">
                <a:tc>
                  <a:txBody>
                    <a:bodyPr/>
                    <a:lstStyle/>
                    <a:p>
                      <a:pPr>
                        <a:lnSpc>
                          <a:spcPct val="107000"/>
                        </a:lnSpc>
                        <a:spcAft>
                          <a:spcPts val="800"/>
                        </a:spcAft>
                      </a:pPr>
                      <a:r>
                        <a:rPr lang="es-419" sz="1800">
                          <a:effectLst/>
                        </a:rPr>
                        <a:t>Posición</a:t>
                      </a:r>
                      <a:endParaRPr lang="en-GB"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s-419" sz="1800">
                          <a:effectLst/>
                        </a:rPr>
                        <a:t>Lenguaje de programación</a:t>
                      </a:r>
                      <a:endParaRPr lang="en-GB"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80866949"/>
                  </a:ext>
                </a:extLst>
              </a:tr>
              <a:tr h="0">
                <a:tc>
                  <a:txBody>
                    <a:bodyPr/>
                    <a:lstStyle/>
                    <a:p>
                      <a:pPr>
                        <a:lnSpc>
                          <a:spcPct val="107000"/>
                        </a:lnSpc>
                        <a:spcAft>
                          <a:spcPts val="800"/>
                        </a:spcAft>
                      </a:pPr>
                      <a:r>
                        <a:rPr lang="es-419" sz="1800" dirty="0">
                          <a:effectLst/>
                        </a:rPr>
                        <a:t>1</a:t>
                      </a:r>
                      <a:endParaRPr lang="en-GB" sz="18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s-419" sz="1800">
                          <a:effectLst/>
                        </a:rPr>
                        <a:t>Python</a:t>
                      </a:r>
                      <a:endParaRPr lang="en-GB"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3091554"/>
                  </a:ext>
                </a:extLst>
              </a:tr>
              <a:tr h="0">
                <a:tc>
                  <a:txBody>
                    <a:bodyPr/>
                    <a:lstStyle/>
                    <a:p>
                      <a:pPr>
                        <a:lnSpc>
                          <a:spcPct val="107000"/>
                        </a:lnSpc>
                        <a:spcAft>
                          <a:spcPts val="800"/>
                        </a:spcAft>
                      </a:pPr>
                      <a:r>
                        <a:rPr lang="es-419" sz="1800" dirty="0">
                          <a:effectLst/>
                        </a:rPr>
                        <a:t>2</a:t>
                      </a:r>
                      <a:endParaRPr lang="en-GB" sz="18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s-419" sz="1800" dirty="0">
                          <a:effectLst/>
                        </a:rPr>
                        <a:t>JavaScript</a:t>
                      </a:r>
                      <a:endParaRPr lang="en-GB" sz="18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321730"/>
                  </a:ext>
                </a:extLst>
              </a:tr>
              <a:tr h="0">
                <a:tc>
                  <a:txBody>
                    <a:bodyPr/>
                    <a:lstStyle/>
                    <a:p>
                      <a:pPr>
                        <a:lnSpc>
                          <a:spcPct val="107000"/>
                        </a:lnSpc>
                        <a:spcAft>
                          <a:spcPts val="800"/>
                        </a:spcAft>
                      </a:pPr>
                      <a:r>
                        <a:rPr lang="es-419" sz="1800">
                          <a:effectLst/>
                        </a:rPr>
                        <a:t>3</a:t>
                      </a:r>
                      <a:endParaRPr lang="en-GB"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s-419" sz="1800">
                          <a:effectLst/>
                        </a:rPr>
                        <a:t>Java</a:t>
                      </a:r>
                      <a:endParaRPr lang="en-GB"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86111730"/>
                  </a:ext>
                </a:extLst>
              </a:tr>
              <a:tr h="0">
                <a:tc>
                  <a:txBody>
                    <a:bodyPr/>
                    <a:lstStyle/>
                    <a:p>
                      <a:pPr>
                        <a:lnSpc>
                          <a:spcPct val="107000"/>
                        </a:lnSpc>
                        <a:spcAft>
                          <a:spcPts val="800"/>
                        </a:spcAft>
                      </a:pPr>
                      <a:r>
                        <a:rPr lang="es-419" sz="1800" dirty="0">
                          <a:effectLst/>
                        </a:rPr>
                        <a:t>4</a:t>
                      </a:r>
                      <a:endParaRPr lang="en-GB" sz="18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s-419" sz="1800">
                          <a:effectLst/>
                        </a:rPr>
                        <a:t>C#</a:t>
                      </a:r>
                      <a:endParaRPr lang="en-GB" sz="180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2943297"/>
                  </a:ext>
                </a:extLst>
              </a:tr>
              <a:tr h="0">
                <a:tc>
                  <a:txBody>
                    <a:bodyPr/>
                    <a:lstStyle/>
                    <a:p>
                      <a:pPr>
                        <a:lnSpc>
                          <a:spcPct val="107000"/>
                        </a:lnSpc>
                        <a:spcAft>
                          <a:spcPts val="800"/>
                        </a:spcAft>
                      </a:pPr>
                      <a:r>
                        <a:rPr lang="es-419" sz="1800" dirty="0">
                          <a:effectLst/>
                        </a:rPr>
                        <a:t>5</a:t>
                      </a:r>
                      <a:endParaRPr lang="en-GB" sz="18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s-419" sz="1800" dirty="0">
                          <a:effectLst/>
                        </a:rPr>
                        <a:t>C</a:t>
                      </a:r>
                      <a:endParaRPr lang="en-GB" sz="1800" dirty="0">
                        <a:effectLst/>
                        <a:latin typeface="Calibri" panose="020F0502020204030204" pitchFamily="34" charset="0"/>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67378795"/>
                  </a:ext>
                </a:extLst>
              </a:tr>
            </a:tbl>
          </a:graphicData>
        </a:graphic>
      </p:graphicFrame>
      <p:sp>
        <p:nvSpPr>
          <p:cNvPr id="6" name="Rectangle 1">
            <a:extLst>
              <a:ext uri="{FF2B5EF4-FFF2-40B4-BE49-F238E27FC236}">
                <a16:creationId xmlns:a16="http://schemas.microsoft.com/office/drawing/2014/main" id="{D2C885E3-8056-815B-6827-5FDDF9592CBD}"/>
              </a:ext>
            </a:extLst>
          </p:cNvPr>
          <p:cNvSpPr>
            <a:spLocks noChangeArrowheads="1"/>
          </p:cNvSpPr>
          <p:nvPr/>
        </p:nvSpPr>
        <p:spPr bwMode="auto">
          <a:xfrm>
            <a:off x="6430588" y="5497783"/>
            <a:ext cx="427052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GB" altLang="zh-CN" sz="1100" b="0" i="0" u="none" strike="noStrike" cap="none" normalizeH="0" baseline="0" dirty="0">
                <a:ln>
                  <a:noFill/>
                </a:ln>
                <a:solidFill>
                  <a:schemeClr val="tx1"/>
                </a:solidFill>
                <a:effectLst/>
                <a:latin typeface="Arial" panose="020B0604020202020204" pitchFamily="34" charset="0"/>
              </a:rPr>
              <a:t>Fuente: </a:t>
            </a:r>
            <a:r>
              <a:rPr kumimoji="0" lang="en-GB" altLang="zh-CN" sz="11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Calibri" panose="020F0502020204030204" pitchFamily="34" charset="0"/>
                <a:hlinkClick r:id="rId3"/>
              </a:rPr>
              <a:t>https://www.northeastern.edu/graduate/blog/most-popular-programming-languages/</a:t>
            </a:r>
            <a:r>
              <a:rPr kumimoji="0" lang="en-GB" altLang="zh-CN" sz="1100" b="0" i="0" u="none" strike="noStrike" cap="none" normalizeH="0" baseline="0" dirty="0">
                <a:ln>
                  <a:noFill/>
                </a:ln>
                <a:solidFill>
                  <a:schemeClr val="tx1"/>
                </a:solidFill>
                <a:effectLst/>
              </a:rPr>
              <a:t> </a:t>
            </a:r>
            <a:endParaRPr kumimoji="0" lang="en-GB" altLang="zh-CN"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zh-CN"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3915D6B1-6D0E-D7AB-688D-CB322284AAC7}"/>
              </a:ext>
            </a:extLst>
          </p:cNvPr>
          <p:cNvSpPr>
            <a:spLocks noChangeArrowheads="1"/>
          </p:cNvSpPr>
          <p:nvPr/>
        </p:nvSpPr>
        <p:spPr bwMode="auto">
          <a:xfrm>
            <a:off x="316683" y="6362070"/>
            <a:ext cx="629050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GB" altLang="zh-CN" sz="1100" b="0" i="0" u="none" strike="noStrike" cap="none" normalizeH="0" baseline="0" dirty="0">
                <a:ln>
                  <a:noFill/>
                </a:ln>
                <a:solidFill>
                  <a:schemeClr val="tx1"/>
                </a:solidFill>
                <a:effectLst/>
                <a:latin typeface="Arial" panose="020B0604020202020204" pitchFamily="34" charset="0"/>
              </a:rPr>
              <a:t>Fuente: </a:t>
            </a:r>
            <a:r>
              <a:rPr kumimoji="0" lang="en-GB" altLang="zh-CN" sz="11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Calibri" panose="020F0502020204030204" pitchFamily="34" charset="0"/>
                <a:hlinkClick r:id="rId4"/>
              </a:rPr>
              <a:t>https://learnworthy.net/stackoverflow-listed-the-most-commonly-used-programming-languages/</a:t>
            </a:r>
            <a:r>
              <a:rPr kumimoji="0" lang="en-GB" altLang="zh-CN" sz="1100" b="0" i="0" u="none" strike="noStrike" cap="none" normalizeH="0" baseline="0" dirty="0">
                <a:ln>
                  <a:noFill/>
                </a:ln>
                <a:solidFill>
                  <a:schemeClr val="tx1"/>
                </a:solidFill>
                <a:effectLst/>
                <a:latin typeface="Calibri" panose="020F0502020204030204" pitchFamily="34" charset="0"/>
                <a:ea typeface="等线" panose="02010600030101010101" pitchFamily="2" charset="-122"/>
                <a:cs typeface="Calibri" panose="020F0502020204030204" pitchFamily="34" charset="0"/>
              </a:rPr>
              <a:t> </a:t>
            </a:r>
            <a:endParaRPr kumimoji="0" lang="en-GB" altLang="zh-CN" sz="1800" b="0" i="0" u="none" strike="noStrike" cap="none" normalizeH="0" baseline="0" dirty="0">
              <a:ln>
                <a:noFill/>
              </a:ln>
              <a:solidFill>
                <a:schemeClr val="tx1"/>
              </a:solidFill>
              <a:effectLst/>
              <a:latin typeface="Arial" panose="020B0604020202020204" pitchFamily="34" charset="0"/>
            </a:endParaRPr>
          </a:p>
        </p:txBody>
      </p:sp>
      <p:pic>
        <p:nvPicPr>
          <p:cNvPr id="8" name="Picture 7" descr="Most used programming languages: Tiobe rating">
            <a:extLst>
              <a:ext uri="{FF2B5EF4-FFF2-40B4-BE49-F238E27FC236}">
                <a16:creationId xmlns:a16="http://schemas.microsoft.com/office/drawing/2014/main" id="{CC5527DD-EAF3-3F75-1C51-2243A391D7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39202" y="289124"/>
            <a:ext cx="5606484" cy="2514403"/>
          </a:xfrm>
          <a:prstGeom prst="rect">
            <a:avLst/>
          </a:prstGeom>
          <a:noFill/>
          <a:ln>
            <a:noFill/>
          </a:ln>
        </p:spPr>
      </p:pic>
      <p:sp>
        <p:nvSpPr>
          <p:cNvPr id="10" name="TextBox 9">
            <a:extLst>
              <a:ext uri="{FF2B5EF4-FFF2-40B4-BE49-F238E27FC236}">
                <a16:creationId xmlns:a16="http://schemas.microsoft.com/office/drawing/2014/main" id="{CB7A1F81-7307-5D64-E27D-E301650AA506}"/>
              </a:ext>
            </a:extLst>
          </p:cNvPr>
          <p:cNvSpPr txBox="1"/>
          <p:nvPr/>
        </p:nvSpPr>
        <p:spPr>
          <a:xfrm>
            <a:off x="6124648" y="2989255"/>
            <a:ext cx="6097554" cy="281680"/>
          </a:xfrm>
          <a:prstGeom prst="rect">
            <a:avLst/>
          </a:prstGeom>
          <a:noFill/>
        </p:spPr>
        <p:txBody>
          <a:bodyPr wrap="square">
            <a:spAutoFit/>
          </a:bodyPr>
          <a:lstStyle/>
          <a:p>
            <a:pPr algn="just">
              <a:lnSpc>
                <a:spcPct val="107000"/>
              </a:lnSpc>
              <a:spcAft>
                <a:spcPts val="800"/>
              </a:spcAft>
            </a:pPr>
            <a:r>
              <a:rPr lang="es-419" sz="1200" dirty="0">
                <a:effectLst/>
                <a:latin typeface="等线" panose="02010600030101010101" pitchFamily="2" charset="-122"/>
                <a:ea typeface="等线" panose="02010600030101010101" pitchFamily="2" charset="-122"/>
                <a:cs typeface="Arial" panose="020B0604020202020204" pitchFamily="34" charset="0"/>
              </a:rPr>
              <a:t>Fuente: </a:t>
            </a:r>
            <a:r>
              <a:rPr lang="es-419" sz="1200" u="sng" dirty="0">
                <a:solidFill>
                  <a:srgbClr val="0563C1"/>
                </a:solidFill>
                <a:effectLst/>
                <a:latin typeface="等线" panose="02010600030101010101" pitchFamily="2" charset="-122"/>
                <a:ea typeface="等线" panose="02010600030101010101" pitchFamily="2" charset="-122"/>
                <a:cs typeface="Arial" panose="020B0604020202020204" pitchFamily="34" charset="0"/>
                <a:hlinkClick r:id="rId6"/>
              </a:rPr>
              <a:t>https://www.bitdegree.org/tutorials/most-used-programming-languages/</a:t>
            </a:r>
            <a:endParaRPr lang="en-GB" sz="1200" dirty="0">
              <a:effectLst/>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2355512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983E-2A10-9407-0916-AA345233CB95}"/>
              </a:ext>
            </a:extLst>
          </p:cNvPr>
          <p:cNvSpPr>
            <a:spLocks noGrp="1"/>
          </p:cNvSpPr>
          <p:nvPr>
            <p:ph type="title"/>
          </p:nvPr>
        </p:nvSpPr>
        <p:spPr/>
        <p:txBody>
          <a:bodyPr/>
          <a:lstStyle/>
          <a:p>
            <a:r>
              <a:rPr lang="es-419" dirty="0"/>
              <a:t>Factores que influyen el posicionamiento de un lenguaje de programación</a:t>
            </a:r>
          </a:p>
        </p:txBody>
      </p:sp>
      <p:sp>
        <p:nvSpPr>
          <p:cNvPr id="3" name="Content Placeholder 2">
            <a:extLst>
              <a:ext uri="{FF2B5EF4-FFF2-40B4-BE49-F238E27FC236}">
                <a16:creationId xmlns:a16="http://schemas.microsoft.com/office/drawing/2014/main" id="{E9F906E6-87D1-3525-5F89-A42D2E57C60F}"/>
              </a:ext>
            </a:extLst>
          </p:cNvPr>
          <p:cNvSpPr>
            <a:spLocks noGrp="1"/>
          </p:cNvSpPr>
          <p:nvPr>
            <p:ph idx="1"/>
          </p:nvPr>
        </p:nvSpPr>
        <p:spPr/>
        <p:txBody>
          <a:bodyPr/>
          <a:lstStyle/>
          <a:p>
            <a:r>
              <a:rPr lang="es-419" dirty="0"/>
              <a:t>Preferencias y perfil del usuario</a:t>
            </a:r>
          </a:p>
          <a:p>
            <a:endParaRPr lang="es-419" dirty="0"/>
          </a:p>
          <a:p>
            <a:r>
              <a:rPr lang="es-419" dirty="0"/>
              <a:t>Facilidad de aprendizaje y versatilidad de uso</a:t>
            </a:r>
          </a:p>
          <a:p>
            <a:endParaRPr lang="es-419" dirty="0"/>
          </a:p>
          <a:p>
            <a:r>
              <a:rPr lang="es-419" dirty="0"/>
              <a:t>Velocidad de compilación</a:t>
            </a:r>
          </a:p>
          <a:p>
            <a:endParaRPr lang="es-419" dirty="0"/>
          </a:p>
          <a:p>
            <a:r>
              <a:rPr lang="es-419" dirty="0"/>
              <a:t>Entre otros</a:t>
            </a:r>
          </a:p>
          <a:p>
            <a:endParaRPr lang="es-419" dirty="0"/>
          </a:p>
          <a:p>
            <a:endParaRPr lang="en-US" dirty="0"/>
          </a:p>
        </p:txBody>
      </p:sp>
      <p:pic>
        <p:nvPicPr>
          <p:cNvPr id="4" name="Picture 3" descr="A picture containing shape&#10;&#10;Description automatically generated">
            <a:extLst>
              <a:ext uri="{FF2B5EF4-FFF2-40B4-BE49-F238E27FC236}">
                <a16:creationId xmlns:a16="http://schemas.microsoft.com/office/drawing/2014/main" id="{9E54F52A-A362-469B-8348-68EE30A02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864" y="4390573"/>
            <a:ext cx="5525730" cy="2209976"/>
          </a:xfrm>
          <a:prstGeom prst="rect">
            <a:avLst/>
          </a:prstGeom>
        </p:spPr>
      </p:pic>
      <p:sp>
        <p:nvSpPr>
          <p:cNvPr id="6" name="TextBox 5">
            <a:extLst>
              <a:ext uri="{FF2B5EF4-FFF2-40B4-BE49-F238E27FC236}">
                <a16:creationId xmlns:a16="http://schemas.microsoft.com/office/drawing/2014/main" id="{5B8510AE-2E3D-8E55-021C-2FE164C95456}"/>
              </a:ext>
            </a:extLst>
          </p:cNvPr>
          <p:cNvSpPr txBox="1"/>
          <p:nvPr/>
        </p:nvSpPr>
        <p:spPr>
          <a:xfrm>
            <a:off x="8952137" y="6057387"/>
            <a:ext cx="3898757" cy="543162"/>
          </a:xfrm>
          <a:prstGeom prst="rect">
            <a:avLst/>
          </a:prstGeom>
          <a:noFill/>
        </p:spPr>
        <p:txBody>
          <a:bodyPr wrap="square">
            <a:spAutoFit/>
          </a:bodyPr>
          <a:lstStyle/>
          <a:p>
            <a:pPr>
              <a:lnSpc>
                <a:spcPct val="107000"/>
              </a:lnSpc>
              <a:spcAft>
                <a:spcPts val="800"/>
              </a:spcAft>
            </a:pPr>
            <a:r>
              <a:rPr lang="es-419" sz="1400" dirty="0">
                <a:effectLst/>
                <a:latin typeface="Calibri" panose="020F0502020204030204" pitchFamily="34" charset="0"/>
                <a:ea typeface="等线" panose="02010600030101010101" pitchFamily="2" charset="-122"/>
                <a:cs typeface="Times New Roman" panose="02020603050405020304" pitchFamily="18" charset="0"/>
              </a:rPr>
              <a:t>Fuente: </a:t>
            </a:r>
            <a:r>
              <a:rPr lang="es-419" sz="1400" u="sng" dirty="0">
                <a:solidFill>
                  <a:srgbClr val="0563C1"/>
                </a:solidFill>
                <a:effectLst/>
                <a:latin typeface="Calibri" panose="020F0502020204030204" pitchFamily="34" charset="0"/>
                <a:ea typeface="等线" panose="02010600030101010101" pitchFamily="2" charset="-122"/>
                <a:cs typeface="Times New Roman" panose="02020603050405020304" pitchFamily="18" charset="0"/>
                <a:hlinkClick r:id="rId3"/>
              </a:rPr>
              <a:t>https://starteq.net/los-6-mejores-software-de-programacion/</a:t>
            </a:r>
            <a:r>
              <a:rPr lang="es-419" sz="1400" dirty="0">
                <a:effectLst/>
                <a:latin typeface="Calibri" panose="020F0502020204030204" pitchFamily="34" charset="0"/>
                <a:ea typeface="等线" panose="02010600030101010101" pitchFamily="2" charset="-122"/>
                <a:cs typeface="Times New Roman" panose="02020603050405020304" pitchFamily="18" charset="0"/>
              </a:rPr>
              <a:t> </a:t>
            </a:r>
            <a:endParaRPr lang="en-GB" sz="1400" dirty="0">
              <a:effectLst/>
              <a:latin typeface="Calibri" panose="020F0502020204030204" pitchFamily="34"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3965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D6C73-F815-5C05-C0B3-62C0C3CA6C55}"/>
              </a:ext>
            </a:extLst>
          </p:cNvPr>
          <p:cNvSpPr>
            <a:spLocks noGrp="1"/>
          </p:cNvSpPr>
          <p:nvPr>
            <p:ph type="title"/>
          </p:nvPr>
        </p:nvSpPr>
        <p:spPr>
          <a:xfrm>
            <a:off x="648929" y="629266"/>
            <a:ext cx="3505495" cy="1622321"/>
          </a:xfrm>
        </p:spPr>
        <p:txBody>
          <a:bodyPr>
            <a:normAutofit/>
          </a:bodyPr>
          <a:lstStyle/>
          <a:p>
            <a:r>
              <a:rPr lang="es-419" sz="3700"/>
              <a:t>Entorno de desarrollo integrado (EDI)</a:t>
            </a:r>
          </a:p>
        </p:txBody>
      </p:sp>
      <p:sp>
        <p:nvSpPr>
          <p:cNvPr id="3" name="Content Placeholder 2">
            <a:extLst>
              <a:ext uri="{FF2B5EF4-FFF2-40B4-BE49-F238E27FC236}">
                <a16:creationId xmlns:a16="http://schemas.microsoft.com/office/drawing/2014/main" id="{DE4D0059-189F-DE10-EE31-A82D3A43C3C2}"/>
              </a:ext>
            </a:extLst>
          </p:cNvPr>
          <p:cNvSpPr>
            <a:spLocks noGrp="1"/>
          </p:cNvSpPr>
          <p:nvPr>
            <p:ph idx="1"/>
          </p:nvPr>
        </p:nvSpPr>
        <p:spPr>
          <a:xfrm>
            <a:off x="648931" y="2438400"/>
            <a:ext cx="3505494" cy="3785419"/>
          </a:xfrm>
        </p:spPr>
        <p:txBody>
          <a:bodyPr>
            <a:normAutofit/>
          </a:bodyPr>
          <a:lstStyle/>
          <a:p>
            <a:r>
              <a:rPr lang="es-419" sz="2000" dirty="0"/>
              <a:t>Es como un cuaderno digital</a:t>
            </a:r>
          </a:p>
          <a:p>
            <a:endParaRPr lang="es-419" sz="2000" dirty="0"/>
          </a:p>
          <a:p>
            <a:r>
              <a:rPr lang="es-419" sz="2000" dirty="0"/>
              <a:t>Facilita la edición de código</a:t>
            </a:r>
          </a:p>
          <a:p>
            <a:endParaRPr lang="es-419" sz="2000" dirty="0"/>
          </a:p>
          <a:p>
            <a:r>
              <a:rPr lang="es-419" sz="2000" dirty="0"/>
              <a:t>Elige el que más te guste</a:t>
            </a:r>
          </a:p>
          <a:p>
            <a:endParaRPr lang="es-419" sz="2000" dirty="0"/>
          </a:p>
          <a:p>
            <a:endParaRPr lang="es-419" sz="2000" dirty="0"/>
          </a:p>
          <a:p>
            <a:endParaRPr lang="es-419"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0A23B5C1-63FB-D258-0A77-27856A3A7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2081907"/>
            <a:ext cx="6019331" cy="2690939"/>
          </a:xfrm>
          <a:prstGeom prst="rect">
            <a:avLst/>
          </a:prstGeom>
          <a:effectLst/>
        </p:spPr>
      </p:pic>
    </p:spTree>
    <p:extLst>
      <p:ext uri="{BB962C8B-B14F-4D97-AF65-F5344CB8AC3E}">
        <p14:creationId xmlns:p14="http://schemas.microsoft.com/office/powerpoint/2010/main" val="3209134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CD67C-6E41-1753-10B6-3FBC8CAA2E0A}"/>
              </a:ext>
            </a:extLst>
          </p:cNvPr>
          <p:cNvSpPr>
            <a:spLocks noGrp="1"/>
          </p:cNvSpPr>
          <p:nvPr>
            <p:ph type="title"/>
          </p:nvPr>
        </p:nvSpPr>
        <p:spPr>
          <a:xfrm>
            <a:off x="838200" y="365125"/>
            <a:ext cx="10515600" cy="1325563"/>
          </a:xfrm>
        </p:spPr>
        <p:txBody>
          <a:bodyPr>
            <a:normAutofit/>
          </a:bodyPr>
          <a:lstStyle/>
          <a:p>
            <a:r>
              <a:rPr lang="es-419" sz="5400"/>
              <a:t>Descargas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F75003-D5CB-3B3E-1355-6DD65D1963E9}"/>
              </a:ext>
            </a:extLst>
          </p:cNvPr>
          <p:cNvSpPr>
            <a:spLocks noGrp="1"/>
          </p:cNvSpPr>
          <p:nvPr>
            <p:ph idx="1"/>
          </p:nvPr>
        </p:nvSpPr>
        <p:spPr>
          <a:xfrm>
            <a:off x="669036" y="1888744"/>
            <a:ext cx="9189720" cy="4251960"/>
          </a:xfrm>
        </p:spPr>
        <p:txBody>
          <a:bodyPr>
            <a:normAutofit/>
          </a:bodyPr>
          <a:lstStyle/>
          <a:p>
            <a:r>
              <a:rPr lang="es-ES" sz="1500" b="1" dirty="0"/>
              <a:t>Lenguaje:</a:t>
            </a:r>
          </a:p>
          <a:p>
            <a:pPr lvl="1"/>
            <a:r>
              <a:rPr lang="es-ES" sz="1500" dirty="0"/>
              <a:t>Python: </a:t>
            </a:r>
            <a:r>
              <a:rPr lang="es-ES" sz="1500" dirty="0">
                <a:hlinkClick r:id="rId2"/>
              </a:rPr>
              <a:t>https://www.python.org/downloads/</a:t>
            </a:r>
            <a:r>
              <a:rPr lang="es-ES" sz="1500" dirty="0"/>
              <a:t> </a:t>
            </a:r>
          </a:p>
          <a:p>
            <a:pPr lvl="1"/>
            <a:r>
              <a:rPr lang="es-ES" sz="1500" dirty="0"/>
              <a:t>Java </a:t>
            </a:r>
            <a:r>
              <a:rPr lang="es-ES" sz="1500" dirty="0" err="1"/>
              <a:t>Development</a:t>
            </a:r>
            <a:r>
              <a:rPr lang="es-ES" sz="1500" dirty="0"/>
              <a:t> Kit (JDK) por si decides usar otros </a:t>
            </a:r>
            <a:r>
              <a:rPr lang="es-ES" sz="1500" dirty="0" err="1"/>
              <a:t>EDIs</a:t>
            </a:r>
            <a:r>
              <a:rPr lang="es-ES" sz="1500" dirty="0"/>
              <a:t>: </a:t>
            </a:r>
            <a:r>
              <a:rPr lang="es-ES" sz="1500" dirty="0">
                <a:hlinkClick r:id="rId3"/>
              </a:rPr>
              <a:t>https://www.oracle.com/java/technologies/javase-downloads.html</a:t>
            </a:r>
            <a:r>
              <a:rPr lang="es-ES" sz="1500" dirty="0"/>
              <a:t> </a:t>
            </a:r>
          </a:p>
          <a:p>
            <a:pPr lvl="1"/>
            <a:r>
              <a:rPr lang="es-ES" sz="1500" dirty="0"/>
              <a:t>Java para Visual Studio </a:t>
            </a:r>
            <a:r>
              <a:rPr lang="es-ES" sz="1500" dirty="0" err="1"/>
              <a:t>Code</a:t>
            </a:r>
            <a:r>
              <a:rPr lang="es-ES" sz="1500" dirty="0"/>
              <a:t>: si tienes Windows o Mac revisar </a:t>
            </a:r>
            <a:r>
              <a:rPr lang="es-ES" sz="1500" dirty="0">
                <a:hlinkClick r:id="rId4"/>
              </a:rPr>
              <a:t>https://code.visualstudio.com/docs/languages/java</a:t>
            </a:r>
            <a:r>
              <a:rPr lang="es-ES" sz="1500" dirty="0"/>
              <a:t> </a:t>
            </a:r>
          </a:p>
          <a:p>
            <a:r>
              <a:rPr lang="es-ES" sz="1500" b="1" dirty="0"/>
              <a:t>Entorno de desarrollo integrado:</a:t>
            </a:r>
          </a:p>
          <a:p>
            <a:pPr lvl="1"/>
            <a:r>
              <a:rPr lang="es-ES" sz="1500" dirty="0"/>
              <a:t>Visual Studio </a:t>
            </a:r>
            <a:r>
              <a:rPr lang="es-ES" sz="1500" dirty="0" err="1"/>
              <a:t>Code</a:t>
            </a:r>
            <a:r>
              <a:rPr lang="es-ES" sz="1500" dirty="0"/>
              <a:t>: </a:t>
            </a:r>
            <a:r>
              <a:rPr lang="es-ES" sz="1500" dirty="0">
                <a:hlinkClick r:id="rId5"/>
              </a:rPr>
              <a:t>https://code.visualstudio.com/</a:t>
            </a:r>
            <a:r>
              <a:rPr lang="es-ES" sz="1500" dirty="0"/>
              <a:t> </a:t>
            </a:r>
          </a:p>
          <a:p>
            <a:r>
              <a:rPr lang="es-ES" sz="1500" b="1" dirty="0"/>
              <a:t>Acciones adicionales:</a:t>
            </a:r>
          </a:p>
          <a:p>
            <a:pPr lvl="1"/>
            <a:r>
              <a:rPr lang="es-ES" sz="1500" dirty="0"/>
              <a:t>Crear una cuenta en GitHub, comunidad de programadores (aprenderemos a cómo usarlo en el futuro)</a:t>
            </a:r>
          </a:p>
          <a:p>
            <a:pPr lvl="1"/>
            <a:r>
              <a:rPr lang="es-ES" sz="1500" dirty="0"/>
              <a:t>Descargar anaconda </a:t>
            </a:r>
            <a:r>
              <a:rPr lang="es-ES" sz="1500" dirty="0">
                <a:hlinkClick r:id="rId6"/>
              </a:rPr>
              <a:t>https://www.anaconda.com/products/individual</a:t>
            </a:r>
            <a:r>
              <a:rPr lang="es-ES" sz="1500" dirty="0"/>
              <a:t> </a:t>
            </a:r>
          </a:p>
          <a:p>
            <a:pPr lvl="1"/>
            <a:r>
              <a:rPr lang="es-ES" sz="1500" dirty="0"/>
              <a:t>Revisar páginas web como </a:t>
            </a:r>
            <a:r>
              <a:rPr lang="es-ES" sz="1500" dirty="0" err="1"/>
              <a:t>StackOverflow</a:t>
            </a:r>
            <a:r>
              <a:rPr lang="es-ES" sz="1500" dirty="0"/>
              <a:t> o </a:t>
            </a:r>
            <a:r>
              <a:rPr lang="es-ES" sz="1500" dirty="0" err="1"/>
              <a:t>GeeksForGeeks</a:t>
            </a:r>
            <a:endParaRPr lang="es-ES" sz="1500" dirty="0"/>
          </a:p>
          <a:p>
            <a:pPr lvl="1"/>
            <a:r>
              <a:rPr lang="es-ES" sz="1500" dirty="0"/>
              <a:t>Texto digital para apoyar el estudio de Python: </a:t>
            </a:r>
            <a:r>
              <a:rPr lang="es-ES" sz="1500" dirty="0">
                <a:hlinkClick r:id="rId7"/>
              </a:rPr>
              <a:t>http://iran-lms.com/images/images/Books/PDF/Python-Programming_-An-Introduction-to-Computer-Science-Franklin-Beedle--Associates-2016---John-M.-Zelle.pdf</a:t>
            </a:r>
            <a:r>
              <a:rPr lang="es-ES" sz="1500" dirty="0"/>
              <a:t> </a:t>
            </a:r>
          </a:p>
          <a:p>
            <a:pPr lvl="1"/>
            <a:r>
              <a:rPr lang="es-ES" sz="1500" dirty="0"/>
              <a:t>Texto digital para Java: </a:t>
            </a:r>
            <a:r>
              <a:rPr lang="es-ES" sz="1500" dirty="0">
                <a:hlinkClick r:id="rId8"/>
              </a:rPr>
              <a:t>http://math.hws.edu/javanotes/index.html</a:t>
            </a:r>
            <a:r>
              <a:rPr lang="es-ES" sz="1500" dirty="0"/>
              <a:t> </a:t>
            </a:r>
          </a:p>
          <a:p>
            <a:endParaRPr lang="es-419" sz="1500" dirty="0"/>
          </a:p>
        </p:txBody>
      </p:sp>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E80CF143-8053-92FC-BC0E-FB18BD875803}"/>
                  </a:ext>
                </a:extLst>
              </p14:cNvPr>
              <p14:cNvContentPartPr/>
              <p14:nvPr/>
            </p14:nvContentPartPr>
            <p14:xfrm>
              <a:off x="5050310" y="821067"/>
              <a:ext cx="1223997" cy="734691"/>
            </p14:xfrm>
          </p:contentPart>
        </mc:Choice>
        <mc:Fallback>
          <p:pic>
            <p:nvPicPr>
              <p:cNvPr id="6" name="Ink 5">
                <a:extLst>
                  <a:ext uri="{FF2B5EF4-FFF2-40B4-BE49-F238E27FC236}">
                    <a16:creationId xmlns:a16="http://schemas.microsoft.com/office/drawing/2014/main" id="{E80CF143-8053-92FC-BC0E-FB18BD875803}"/>
                  </a:ext>
                </a:extLst>
              </p:cNvPr>
              <p:cNvPicPr/>
              <p:nvPr/>
            </p:nvPicPr>
            <p:blipFill>
              <a:blip r:embed="rId10"/>
              <a:stretch>
                <a:fillRect/>
              </a:stretch>
            </p:blipFill>
            <p:spPr>
              <a:xfrm>
                <a:off x="5012116" y="782836"/>
                <a:ext cx="1300024" cy="810793"/>
              </a:xfrm>
              <a:prstGeom prst="rect">
                <a:avLst/>
              </a:prstGeom>
            </p:spPr>
          </p:pic>
        </mc:Fallback>
      </mc:AlternateContent>
      <p:sp>
        <p:nvSpPr>
          <p:cNvPr id="5" name="Speech Bubble: Oval 4">
            <a:extLst>
              <a:ext uri="{FF2B5EF4-FFF2-40B4-BE49-F238E27FC236}">
                <a16:creationId xmlns:a16="http://schemas.microsoft.com/office/drawing/2014/main" id="{E4359358-0923-5FD9-FD54-C6824568D3BB}"/>
              </a:ext>
            </a:extLst>
          </p:cNvPr>
          <p:cNvSpPr/>
          <p:nvPr/>
        </p:nvSpPr>
        <p:spPr>
          <a:xfrm rot="568989">
            <a:off x="5795126" y="195722"/>
            <a:ext cx="2383673" cy="78325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Esto es demasiado</a:t>
            </a:r>
          </a:p>
        </p:txBody>
      </p:sp>
    </p:spTree>
    <p:extLst>
      <p:ext uri="{BB962C8B-B14F-4D97-AF65-F5344CB8AC3E}">
        <p14:creationId xmlns:p14="http://schemas.microsoft.com/office/powerpoint/2010/main" val="2256260666"/>
      </p:ext>
    </p:extLst>
  </p:cSld>
  <p:clrMapOvr>
    <a:masterClrMapping/>
  </p:clrMapOvr>
</p:sld>
</file>

<file path=ppt/theme/theme1.xml><?xml version="1.0" encoding="utf-8"?>
<a:theme xmlns:a="http://schemas.openxmlformats.org/drawingml/2006/main" name="LevelVTI">
  <a:themeElements>
    <a:clrScheme name="AnalogousFromLightSeedRightStep">
      <a:dk1>
        <a:srgbClr val="000000"/>
      </a:dk1>
      <a:lt1>
        <a:srgbClr val="FFFFFF"/>
      </a:lt1>
      <a:dk2>
        <a:srgbClr val="37371F"/>
      </a:dk2>
      <a:lt2>
        <a:srgbClr val="E2E7E8"/>
      </a:lt2>
      <a:accent1>
        <a:srgbClr val="DA8F82"/>
      </a:accent1>
      <a:accent2>
        <a:srgbClr val="CE9A57"/>
      </a:accent2>
      <a:accent3>
        <a:srgbClr val="A9A765"/>
      </a:accent3>
      <a:accent4>
        <a:srgbClr val="8BAE55"/>
      </a:accent4>
      <a:accent5>
        <a:srgbClr val="73B464"/>
      </a:accent5>
      <a:accent6>
        <a:srgbClr val="59B76F"/>
      </a:accent6>
      <a:hlink>
        <a:srgbClr val="5A8C94"/>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2193</TotalTime>
  <Words>687</Words>
  <Application>Microsoft Office PowerPoint</Application>
  <PresentationFormat>Widescreen</PresentationFormat>
  <Paragraphs>74</Paragraphs>
  <Slides>11</Slides>
  <Notes>1</Notes>
  <HiddenSlides>0</HiddenSlides>
  <MMClips>1</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11</vt:i4>
      </vt:variant>
    </vt:vector>
  </HeadingPairs>
  <TitlesOfParts>
    <vt:vector size="20" baseType="lpstr">
      <vt:lpstr>等线</vt:lpstr>
      <vt:lpstr>Arial</vt:lpstr>
      <vt:lpstr>Calibri</vt:lpstr>
      <vt:lpstr>Calibri Light</vt:lpstr>
      <vt:lpstr>Cambria Math</vt:lpstr>
      <vt:lpstr>Seaford</vt:lpstr>
      <vt:lpstr>LevelVTI</vt:lpstr>
      <vt:lpstr>Office Theme</vt:lpstr>
      <vt:lpstr>画笔图片</vt:lpstr>
      <vt:lpstr>Prólogo: Navegando hacia la era de computación</vt:lpstr>
      <vt:lpstr>¿Qué es informática?</vt:lpstr>
      <vt:lpstr>Ejemplo de esquematización</vt:lpstr>
      <vt:lpstr>Visión</vt:lpstr>
      <vt:lpstr>PowerPoint Presentation</vt:lpstr>
      <vt:lpstr>Lenguaje de programación más usados</vt:lpstr>
      <vt:lpstr>Factores que influyen el posicionamiento de un lenguaje de programación</vt:lpstr>
      <vt:lpstr>Entorno de desarrollo integrado (EDI)</vt:lpstr>
      <vt:lpstr>Descargas</vt:lpstr>
      <vt:lpstr>Estudio consultados</vt:lpstr>
      <vt:lpstr>¿Por qué programar?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Prólogo: Navegando en la era de computación</dc:title>
  <dc:creator>86136</dc:creator>
  <cp:lastModifiedBy>86136</cp:lastModifiedBy>
  <cp:revision>8</cp:revision>
  <dcterms:created xsi:type="dcterms:W3CDTF">2022-06-09T15:44:04Z</dcterms:created>
  <dcterms:modified xsi:type="dcterms:W3CDTF">2022-06-14T15:08:08Z</dcterms:modified>
</cp:coreProperties>
</file>